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FFFFCC"/>
    <a:srgbClr val="000099"/>
    <a:srgbClr val="00CC00"/>
    <a:srgbClr val="66FF66"/>
    <a:srgbClr val="66FF33"/>
    <a:srgbClr val="FF3300"/>
    <a:srgbClr val="41719C"/>
    <a:srgbClr val="3399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46" autoAdjust="0"/>
    <p:restoredTop sz="94660"/>
  </p:normalViewPr>
  <p:slideViewPr>
    <p:cSldViewPr snapToGrid="0">
      <p:cViewPr varScale="1">
        <p:scale>
          <a:sx n="65" d="100"/>
          <a:sy n="65" d="100"/>
        </p:scale>
        <p:origin x="2294"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2BBDB5BB-06E6-4C8D-A5E1-383053D67107}" type="datetimeFigureOut">
              <a:rPr kumimoji="1" lang="ja-JP" altLang="en-US" smtClean="0"/>
              <a:t>2025/10/22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56B3DFA-6B02-41D0-B232-4612DDC7625F}" type="slidenum">
              <a:rPr kumimoji="1" lang="ja-JP" altLang="en-US" smtClean="0"/>
              <a:t>‹#›</a:t>
            </a:fld>
            <a:endParaRPr kumimoji="1" lang="ja-JP" altLang="en-US"/>
          </a:p>
        </p:txBody>
      </p:sp>
    </p:spTree>
    <p:extLst>
      <p:ext uri="{BB962C8B-B14F-4D97-AF65-F5344CB8AC3E}">
        <p14:creationId xmlns:p14="http://schemas.microsoft.com/office/powerpoint/2010/main" val="4037325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BBDB5BB-06E6-4C8D-A5E1-383053D67107}" type="datetimeFigureOut">
              <a:rPr kumimoji="1" lang="ja-JP" altLang="en-US" smtClean="0"/>
              <a:t>2025/10/22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56B3DFA-6B02-41D0-B232-4612DDC7625F}" type="slidenum">
              <a:rPr kumimoji="1" lang="ja-JP" altLang="en-US" smtClean="0"/>
              <a:t>‹#›</a:t>
            </a:fld>
            <a:endParaRPr kumimoji="1" lang="ja-JP" altLang="en-US"/>
          </a:p>
        </p:txBody>
      </p:sp>
    </p:spTree>
    <p:extLst>
      <p:ext uri="{BB962C8B-B14F-4D97-AF65-F5344CB8AC3E}">
        <p14:creationId xmlns:p14="http://schemas.microsoft.com/office/powerpoint/2010/main" val="482372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BBDB5BB-06E6-4C8D-A5E1-383053D67107}" type="datetimeFigureOut">
              <a:rPr kumimoji="1" lang="ja-JP" altLang="en-US" smtClean="0"/>
              <a:t>2025/10/22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56B3DFA-6B02-41D0-B232-4612DDC7625F}" type="slidenum">
              <a:rPr kumimoji="1" lang="ja-JP" altLang="en-US" smtClean="0"/>
              <a:t>‹#›</a:t>
            </a:fld>
            <a:endParaRPr kumimoji="1" lang="ja-JP" altLang="en-US"/>
          </a:p>
        </p:txBody>
      </p:sp>
    </p:spTree>
    <p:extLst>
      <p:ext uri="{BB962C8B-B14F-4D97-AF65-F5344CB8AC3E}">
        <p14:creationId xmlns:p14="http://schemas.microsoft.com/office/powerpoint/2010/main" val="2210108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BBDB5BB-06E6-4C8D-A5E1-383053D67107}" type="datetimeFigureOut">
              <a:rPr kumimoji="1" lang="ja-JP" altLang="en-US" smtClean="0"/>
              <a:t>2025/10/22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56B3DFA-6B02-41D0-B232-4612DDC7625F}" type="slidenum">
              <a:rPr kumimoji="1" lang="ja-JP" altLang="en-US" smtClean="0"/>
              <a:t>‹#›</a:t>
            </a:fld>
            <a:endParaRPr kumimoji="1" lang="ja-JP" altLang="en-US"/>
          </a:p>
        </p:txBody>
      </p:sp>
    </p:spTree>
    <p:extLst>
      <p:ext uri="{BB962C8B-B14F-4D97-AF65-F5344CB8AC3E}">
        <p14:creationId xmlns:p14="http://schemas.microsoft.com/office/powerpoint/2010/main" val="3310697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BBDB5BB-06E6-4C8D-A5E1-383053D67107}" type="datetimeFigureOut">
              <a:rPr kumimoji="1" lang="ja-JP" altLang="en-US" smtClean="0"/>
              <a:t>2025/10/22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56B3DFA-6B02-41D0-B232-4612DDC7625F}" type="slidenum">
              <a:rPr kumimoji="1" lang="ja-JP" altLang="en-US" smtClean="0"/>
              <a:t>‹#›</a:t>
            </a:fld>
            <a:endParaRPr kumimoji="1" lang="ja-JP" altLang="en-US"/>
          </a:p>
        </p:txBody>
      </p:sp>
    </p:spTree>
    <p:extLst>
      <p:ext uri="{BB962C8B-B14F-4D97-AF65-F5344CB8AC3E}">
        <p14:creationId xmlns:p14="http://schemas.microsoft.com/office/powerpoint/2010/main" val="923274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2BBDB5BB-06E6-4C8D-A5E1-383053D67107}" type="datetimeFigureOut">
              <a:rPr kumimoji="1" lang="ja-JP" altLang="en-US" smtClean="0"/>
              <a:t>2025/10/22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56B3DFA-6B02-41D0-B232-4612DDC7625F}" type="slidenum">
              <a:rPr kumimoji="1" lang="ja-JP" altLang="en-US" smtClean="0"/>
              <a:t>‹#›</a:t>
            </a:fld>
            <a:endParaRPr kumimoji="1" lang="ja-JP" altLang="en-US"/>
          </a:p>
        </p:txBody>
      </p:sp>
    </p:spTree>
    <p:extLst>
      <p:ext uri="{BB962C8B-B14F-4D97-AF65-F5344CB8AC3E}">
        <p14:creationId xmlns:p14="http://schemas.microsoft.com/office/powerpoint/2010/main" val="73600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2BBDB5BB-06E6-4C8D-A5E1-383053D67107}" type="datetimeFigureOut">
              <a:rPr kumimoji="1" lang="ja-JP" altLang="en-US" smtClean="0"/>
              <a:t>2025/10/22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56B3DFA-6B02-41D0-B232-4612DDC7625F}" type="slidenum">
              <a:rPr kumimoji="1" lang="ja-JP" altLang="en-US" smtClean="0"/>
              <a:t>‹#›</a:t>
            </a:fld>
            <a:endParaRPr kumimoji="1" lang="ja-JP" altLang="en-US"/>
          </a:p>
        </p:txBody>
      </p:sp>
    </p:spTree>
    <p:extLst>
      <p:ext uri="{BB962C8B-B14F-4D97-AF65-F5344CB8AC3E}">
        <p14:creationId xmlns:p14="http://schemas.microsoft.com/office/powerpoint/2010/main" val="3084497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2BBDB5BB-06E6-4C8D-A5E1-383053D67107}" type="datetimeFigureOut">
              <a:rPr kumimoji="1" lang="ja-JP" altLang="en-US" smtClean="0"/>
              <a:t>2025/10/22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56B3DFA-6B02-41D0-B232-4612DDC7625F}" type="slidenum">
              <a:rPr kumimoji="1" lang="ja-JP" altLang="en-US" smtClean="0"/>
              <a:t>‹#›</a:t>
            </a:fld>
            <a:endParaRPr kumimoji="1" lang="ja-JP" altLang="en-US"/>
          </a:p>
        </p:txBody>
      </p:sp>
    </p:spTree>
    <p:extLst>
      <p:ext uri="{BB962C8B-B14F-4D97-AF65-F5344CB8AC3E}">
        <p14:creationId xmlns:p14="http://schemas.microsoft.com/office/powerpoint/2010/main" val="3058094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BDB5BB-06E6-4C8D-A5E1-383053D67107}" type="datetimeFigureOut">
              <a:rPr kumimoji="1" lang="ja-JP" altLang="en-US" smtClean="0"/>
              <a:t>2025/10/22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56B3DFA-6B02-41D0-B232-4612DDC7625F}" type="slidenum">
              <a:rPr kumimoji="1" lang="ja-JP" altLang="en-US" smtClean="0"/>
              <a:t>‹#›</a:t>
            </a:fld>
            <a:endParaRPr kumimoji="1" lang="ja-JP" altLang="en-US"/>
          </a:p>
        </p:txBody>
      </p:sp>
    </p:spTree>
    <p:extLst>
      <p:ext uri="{BB962C8B-B14F-4D97-AF65-F5344CB8AC3E}">
        <p14:creationId xmlns:p14="http://schemas.microsoft.com/office/powerpoint/2010/main" val="3782551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BBDB5BB-06E6-4C8D-A5E1-383053D67107}" type="datetimeFigureOut">
              <a:rPr kumimoji="1" lang="ja-JP" altLang="en-US" smtClean="0"/>
              <a:t>2025/10/22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56B3DFA-6B02-41D0-B232-4612DDC7625F}" type="slidenum">
              <a:rPr kumimoji="1" lang="ja-JP" altLang="en-US" smtClean="0"/>
              <a:t>‹#›</a:t>
            </a:fld>
            <a:endParaRPr kumimoji="1" lang="ja-JP" altLang="en-US"/>
          </a:p>
        </p:txBody>
      </p:sp>
    </p:spTree>
    <p:extLst>
      <p:ext uri="{BB962C8B-B14F-4D97-AF65-F5344CB8AC3E}">
        <p14:creationId xmlns:p14="http://schemas.microsoft.com/office/powerpoint/2010/main" val="3820012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BBDB5BB-06E6-4C8D-A5E1-383053D67107}" type="datetimeFigureOut">
              <a:rPr kumimoji="1" lang="ja-JP" altLang="en-US" smtClean="0"/>
              <a:t>2025/10/22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56B3DFA-6B02-41D0-B232-4612DDC7625F}" type="slidenum">
              <a:rPr kumimoji="1" lang="ja-JP" altLang="en-US" smtClean="0"/>
              <a:t>‹#›</a:t>
            </a:fld>
            <a:endParaRPr kumimoji="1" lang="ja-JP" altLang="en-US"/>
          </a:p>
        </p:txBody>
      </p:sp>
    </p:spTree>
    <p:extLst>
      <p:ext uri="{BB962C8B-B14F-4D97-AF65-F5344CB8AC3E}">
        <p14:creationId xmlns:p14="http://schemas.microsoft.com/office/powerpoint/2010/main" val="1803945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BBDB5BB-06E6-4C8D-A5E1-383053D67107}" type="datetimeFigureOut">
              <a:rPr kumimoji="1" lang="ja-JP" altLang="en-US" smtClean="0"/>
              <a:t>2025/10/22</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56B3DFA-6B02-41D0-B232-4612DDC7625F}" type="slidenum">
              <a:rPr kumimoji="1" lang="ja-JP" altLang="en-US" smtClean="0"/>
              <a:t>‹#›</a:t>
            </a:fld>
            <a:endParaRPr kumimoji="1" lang="ja-JP" altLang="en-US"/>
          </a:p>
        </p:txBody>
      </p:sp>
    </p:spTree>
    <p:extLst>
      <p:ext uri="{BB962C8B-B14F-4D97-AF65-F5344CB8AC3E}">
        <p14:creationId xmlns:p14="http://schemas.microsoft.com/office/powerpoint/2010/main" val="15379443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5" name="正方形/長方形 4"/>
          <p:cNvSpPr/>
          <p:nvPr/>
        </p:nvSpPr>
        <p:spPr>
          <a:xfrm>
            <a:off x="0" y="0"/>
            <a:ext cx="6858000" cy="1415441"/>
          </a:xfrm>
          <a:prstGeom prst="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dirty="0"/>
          </a:p>
        </p:txBody>
      </p:sp>
      <p:sp>
        <p:nvSpPr>
          <p:cNvPr id="6" name="テキスト ボックス 5"/>
          <p:cNvSpPr txBox="1"/>
          <p:nvPr/>
        </p:nvSpPr>
        <p:spPr>
          <a:xfrm>
            <a:off x="338203" y="1628384"/>
            <a:ext cx="6400800" cy="369332"/>
          </a:xfrm>
          <a:prstGeom prst="rect">
            <a:avLst/>
          </a:prstGeom>
          <a:noFill/>
        </p:spPr>
        <p:txBody>
          <a:bodyPr wrap="square" rtlCol="0">
            <a:spAutoFit/>
          </a:bodyPr>
          <a:lstStyle/>
          <a:p>
            <a:r>
              <a:rPr kumimoji="1" lang="en-US" altLang="ja-JP" b="1" dirty="0" smtClean="0">
                <a:solidFill>
                  <a:srgbClr val="0033CC"/>
                </a:solidFill>
              </a:rPr>
              <a:t>※</a:t>
            </a:r>
            <a:r>
              <a:rPr kumimoji="1" lang="ja-JP" altLang="en-US" b="1" dirty="0" smtClean="0">
                <a:solidFill>
                  <a:srgbClr val="0033CC"/>
                </a:solidFill>
              </a:rPr>
              <a:t>端末によって、画面、文言等が異なる場合がございます。</a:t>
            </a:r>
            <a:endParaRPr kumimoji="1" lang="ja-JP" altLang="en-US" b="1" dirty="0">
              <a:solidFill>
                <a:srgbClr val="0033CC"/>
              </a:solidFill>
            </a:endParaRPr>
          </a:p>
        </p:txBody>
      </p:sp>
      <p:sp>
        <p:nvSpPr>
          <p:cNvPr id="10" name="テキスト ボックス 9"/>
          <p:cNvSpPr txBox="1"/>
          <p:nvPr/>
        </p:nvSpPr>
        <p:spPr>
          <a:xfrm>
            <a:off x="245982" y="3119471"/>
            <a:ext cx="4568201" cy="1569660"/>
          </a:xfrm>
          <a:prstGeom prst="rect">
            <a:avLst/>
          </a:prstGeom>
          <a:noFill/>
        </p:spPr>
        <p:txBody>
          <a:bodyPr wrap="square" rtlCol="0">
            <a:spAutoFit/>
          </a:bodyPr>
          <a:lstStyle/>
          <a:p>
            <a:r>
              <a:rPr kumimoji="1" lang="ja-JP" altLang="en-US" sz="2400" b="1" dirty="0">
                <a:solidFill>
                  <a:srgbClr val="000099"/>
                </a:solidFill>
              </a:rPr>
              <a:t>①画面上にある「</a:t>
            </a:r>
            <a:r>
              <a:rPr kumimoji="1" lang="en-US" altLang="ja-JP" sz="2400" b="1" dirty="0">
                <a:solidFill>
                  <a:srgbClr val="000099"/>
                </a:solidFill>
              </a:rPr>
              <a:t>Google Play</a:t>
            </a:r>
            <a:r>
              <a:rPr kumimoji="1" lang="ja-JP" altLang="en-US" sz="2400" b="1" dirty="0">
                <a:solidFill>
                  <a:srgbClr val="000099"/>
                </a:solidFill>
              </a:rPr>
              <a:t>」</a:t>
            </a:r>
            <a:endParaRPr kumimoji="1" lang="en-US" altLang="ja-JP" sz="2400" b="1" dirty="0">
              <a:solidFill>
                <a:srgbClr val="000099"/>
              </a:solidFill>
            </a:endParaRPr>
          </a:p>
          <a:p>
            <a:r>
              <a:rPr kumimoji="1" lang="ja-JP" altLang="en-US" sz="2400" b="1" dirty="0" smtClean="0">
                <a:solidFill>
                  <a:srgbClr val="000099"/>
                </a:solidFill>
              </a:rPr>
              <a:t>から</a:t>
            </a:r>
            <a:r>
              <a:rPr kumimoji="1" lang="en-US" altLang="ja-JP" sz="2400" b="1" dirty="0" smtClean="0">
                <a:solidFill>
                  <a:srgbClr val="000099"/>
                </a:solidFill>
              </a:rPr>
              <a:t>Smart 5min</a:t>
            </a:r>
            <a:r>
              <a:rPr kumimoji="1" lang="ja-JP" altLang="en-US" sz="2400" b="1" dirty="0" smtClean="0">
                <a:solidFill>
                  <a:srgbClr val="000099"/>
                </a:solidFill>
              </a:rPr>
              <a:t>を</a:t>
            </a:r>
            <a:r>
              <a:rPr kumimoji="1" lang="ja-JP" altLang="en-US" sz="2400" b="1" dirty="0">
                <a:solidFill>
                  <a:srgbClr val="000099"/>
                </a:solidFill>
              </a:rPr>
              <a:t>インストールしてください。</a:t>
            </a:r>
          </a:p>
          <a:p>
            <a:endParaRPr kumimoji="1" lang="ja-JP" altLang="en-US" sz="2400" b="1" dirty="0">
              <a:solidFill>
                <a:srgbClr val="000099"/>
              </a:solidFill>
            </a:endParaRPr>
          </a:p>
        </p:txBody>
      </p:sp>
      <p:pic>
        <p:nvPicPr>
          <p:cNvPr id="11" name="図 10">
            <a:extLst>
              <a:ext uri="{FF2B5EF4-FFF2-40B4-BE49-F238E27FC236}">
                <a16:creationId xmlns:a16="http://schemas.microsoft.com/office/drawing/2014/main" id="{AD97237A-EF14-F557-CDE2-1E792CB2C9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8597" t="27740" r="35799" b="58251"/>
          <a:stretch/>
        </p:blipFill>
        <p:spPr>
          <a:xfrm>
            <a:off x="4766872" y="3035578"/>
            <a:ext cx="1281953" cy="1407459"/>
          </a:xfrm>
          <a:prstGeom prst="rect">
            <a:avLst/>
          </a:prstGeom>
          <a:ln>
            <a:solidFill>
              <a:schemeClr val="accent1">
                <a:shade val="50000"/>
              </a:schemeClr>
            </a:solidFill>
          </a:ln>
        </p:spPr>
      </p:pic>
      <p:sp>
        <p:nvSpPr>
          <p:cNvPr id="14" name="テキスト ボックス 13"/>
          <p:cNvSpPr txBox="1"/>
          <p:nvPr/>
        </p:nvSpPr>
        <p:spPr>
          <a:xfrm>
            <a:off x="4473579" y="4536364"/>
            <a:ext cx="2128162" cy="276999"/>
          </a:xfrm>
          <a:prstGeom prst="rect">
            <a:avLst/>
          </a:prstGeom>
          <a:noFill/>
        </p:spPr>
        <p:txBody>
          <a:bodyPr wrap="square" rtlCol="0">
            <a:spAutoFit/>
          </a:bodyPr>
          <a:lstStyle/>
          <a:p>
            <a:r>
              <a:rPr kumimoji="1" lang="en-US" altLang="ja-JP" sz="1200" b="1" dirty="0" err="1" smtClean="0">
                <a:solidFill>
                  <a:srgbClr val="000099"/>
                </a:solidFill>
                <a:latin typeface="メイリオ" panose="020B0604030504040204" pitchFamily="50" charset="-128"/>
                <a:ea typeface="メイリオ" panose="020B0604030504040204" pitchFamily="50" charset="-128"/>
              </a:rPr>
              <a:t>GooglePlayStore</a:t>
            </a:r>
            <a:r>
              <a:rPr kumimoji="1" lang="ja-JP" altLang="en-US" sz="1200" b="1" dirty="0" smtClean="0">
                <a:solidFill>
                  <a:srgbClr val="000099"/>
                </a:solidFill>
                <a:latin typeface="メイリオ" panose="020B0604030504040204" pitchFamily="50" charset="-128"/>
                <a:ea typeface="メイリオ" panose="020B0604030504040204" pitchFamily="50" charset="-128"/>
              </a:rPr>
              <a:t>アイコン</a:t>
            </a:r>
            <a:endParaRPr kumimoji="1" lang="ja-JP" altLang="en-US" sz="1200" b="1" dirty="0">
              <a:solidFill>
                <a:srgbClr val="000099"/>
              </a:solidFill>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17827" y="4737413"/>
            <a:ext cx="4491406" cy="338554"/>
          </a:xfrm>
          <a:prstGeom prst="rect">
            <a:avLst/>
          </a:prstGeom>
          <a:noFill/>
        </p:spPr>
        <p:txBody>
          <a:bodyPr wrap="square" rtlCol="0">
            <a:spAutoFit/>
          </a:bodyPr>
          <a:lstStyle/>
          <a:p>
            <a:r>
              <a:rPr kumimoji="1" lang="ja-JP" altLang="en-US" sz="1600" b="1" dirty="0" smtClean="0">
                <a:latin typeface="メイリオ" panose="020B0604030504040204" pitchFamily="50" charset="-128"/>
                <a:ea typeface="メイリオ" panose="020B0604030504040204" pitchFamily="50" charset="-128"/>
              </a:rPr>
              <a:t>（</a:t>
            </a:r>
            <a:r>
              <a:rPr kumimoji="1" lang="en-US" altLang="ja-JP" sz="1600" b="1" dirty="0" smtClean="0">
                <a:latin typeface="メイリオ" panose="020B0604030504040204" pitchFamily="50" charset="-128"/>
                <a:ea typeface="メイリオ" panose="020B0604030504040204" pitchFamily="50" charset="-128"/>
              </a:rPr>
              <a:t>1</a:t>
            </a:r>
            <a:r>
              <a:rPr kumimoji="1" lang="ja-JP" altLang="en-US" sz="1600" b="1" dirty="0" smtClean="0">
                <a:latin typeface="メイリオ" panose="020B0604030504040204" pitchFamily="50" charset="-128"/>
                <a:ea typeface="メイリオ" panose="020B0604030504040204" pitchFamily="50" charset="-128"/>
              </a:rPr>
              <a:t>）左のアイコン、「</a:t>
            </a:r>
            <a:r>
              <a:rPr kumimoji="1" lang="en-US" altLang="ja-JP" sz="1600" b="1" dirty="0" smtClean="0">
                <a:latin typeface="メイリオ" panose="020B0604030504040204" pitchFamily="50" charset="-128"/>
                <a:ea typeface="メイリオ" panose="020B0604030504040204" pitchFamily="50" charset="-128"/>
              </a:rPr>
              <a:t>Play</a:t>
            </a:r>
            <a:r>
              <a:rPr kumimoji="1" lang="ja-JP" altLang="en-US" sz="1600" b="1" dirty="0" smtClean="0">
                <a:latin typeface="メイリオ" panose="020B0604030504040204" pitchFamily="50" charset="-128"/>
                <a:ea typeface="メイリオ" panose="020B0604030504040204" pitchFamily="50" charset="-128"/>
              </a:rPr>
              <a:t>ストア」をタップ</a:t>
            </a:r>
            <a:endParaRPr kumimoji="1" lang="ja-JP" altLang="en-US" sz="1600" b="1" dirty="0">
              <a:latin typeface="メイリオ" panose="020B0604030504040204" pitchFamily="50" charset="-128"/>
              <a:ea typeface="メイリオ" panose="020B0604030504040204" pitchFamily="50" charset="-128"/>
            </a:endParaRPr>
          </a:p>
        </p:txBody>
      </p:sp>
      <p:sp>
        <p:nvSpPr>
          <p:cNvPr id="16" name="テキスト ボックス 15"/>
          <p:cNvSpPr txBox="1"/>
          <p:nvPr/>
        </p:nvSpPr>
        <p:spPr>
          <a:xfrm>
            <a:off x="118697" y="5430503"/>
            <a:ext cx="4491406" cy="338554"/>
          </a:xfrm>
          <a:prstGeom prst="rect">
            <a:avLst/>
          </a:prstGeom>
          <a:noFill/>
        </p:spPr>
        <p:txBody>
          <a:bodyPr wrap="square" rtlCol="0">
            <a:spAutoFit/>
          </a:bodyPr>
          <a:lstStyle/>
          <a:p>
            <a:r>
              <a:rPr kumimoji="1" lang="ja-JP" altLang="en-US" sz="1600" b="1" dirty="0" smtClean="0">
                <a:latin typeface="メイリオ" panose="020B0604030504040204" pitchFamily="50" charset="-128"/>
                <a:ea typeface="メイリオ" panose="020B0604030504040204" pitchFamily="50" charset="-128"/>
              </a:rPr>
              <a:t>（</a:t>
            </a:r>
            <a:r>
              <a:rPr kumimoji="1" lang="en-US" altLang="ja-JP" sz="1600" b="1" dirty="0">
                <a:latin typeface="メイリオ" panose="020B0604030504040204" pitchFamily="50" charset="-128"/>
                <a:ea typeface="メイリオ" panose="020B0604030504040204" pitchFamily="50" charset="-128"/>
              </a:rPr>
              <a:t>2</a:t>
            </a:r>
            <a:r>
              <a:rPr kumimoji="1" lang="ja-JP" altLang="en-US" sz="1600" b="1" dirty="0" smtClean="0">
                <a:latin typeface="メイリオ" panose="020B0604030504040204" pitchFamily="50" charset="-128"/>
                <a:ea typeface="メイリオ" panose="020B0604030504040204" pitchFamily="50" charset="-128"/>
              </a:rPr>
              <a:t>）検索欄で「</a:t>
            </a:r>
            <a:r>
              <a:rPr kumimoji="1" lang="en-US" altLang="ja-JP" sz="1600" b="1" dirty="0" smtClean="0">
                <a:latin typeface="メイリオ" panose="020B0604030504040204" pitchFamily="50" charset="-128"/>
                <a:ea typeface="メイリオ" panose="020B0604030504040204" pitchFamily="50" charset="-128"/>
              </a:rPr>
              <a:t>Smart 5min</a:t>
            </a:r>
            <a:r>
              <a:rPr kumimoji="1" lang="ja-JP" altLang="en-US" sz="1600" b="1" dirty="0" smtClean="0">
                <a:latin typeface="メイリオ" panose="020B0604030504040204" pitchFamily="50" charset="-128"/>
                <a:ea typeface="メイリオ" panose="020B0604030504040204" pitchFamily="50" charset="-128"/>
              </a:rPr>
              <a:t>」と検索</a:t>
            </a:r>
            <a:endParaRPr kumimoji="1" lang="ja-JP" altLang="en-US" sz="1600" b="1" dirty="0">
              <a:latin typeface="メイリオ" panose="020B0604030504040204" pitchFamily="50" charset="-128"/>
              <a:ea typeface="メイリオ" panose="020B0604030504040204" pitchFamily="50" charset="-128"/>
            </a:endParaRPr>
          </a:p>
        </p:txBody>
      </p:sp>
      <p:sp>
        <p:nvSpPr>
          <p:cNvPr id="17" name="テキスト ボックス 16"/>
          <p:cNvSpPr txBox="1"/>
          <p:nvPr/>
        </p:nvSpPr>
        <p:spPr>
          <a:xfrm>
            <a:off x="118697" y="6309317"/>
            <a:ext cx="4491406" cy="830997"/>
          </a:xfrm>
          <a:prstGeom prst="rect">
            <a:avLst/>
          </a:prstGeom>
          <a:noFill/>
        </p:spPr>
        <p:txBody>
          <a:bodyPr wrap="square" rtlCol="0">
            <a:spAutoFit/>
          </a:bodyPr>
          <a:lstStyle/>
          <a:p>
            <a:r>
              <a:rPr kumimoji="1" lang="ja-JP" altLang="en-US" sz="1600" b="1" dirty="0" smtClean="0">
                <a:latin typeface="メイリオ" panose="020B0604030504040204" pitchFamily="50" charset="-128"/>
                <a:ea typeface="メイリオ" panose="020B0604030504040204" pitchFamily="50" charset="-128"/>
              </a:rPr>
              <a:t>（</a:t>
            </a:r>
            <a:r>
              <a:rPr kumimoji="1" lang="en-US" altLang="ja-JP" sz="1600" b="1" dirty="0" smtClean="0">
                <a:latin typeface="メイリオ" panose="020B0604030504040204" pitchFamily="50" charset="-128"/>
                <a:ea typeface="メイリオ" panose="020B0604030504040204" pitchFamily="50" charset="-128"/>
              </a:rPr>
              <a:t>3</a:t>
            </a:r>
            <a:r>
              <a:rPr kumimoji="1" lang="ja-JP" altLang="en-US" sz="1600" b="1" dirty="0" smtClean="0">
                <a:latin typeface="メイリオ" panose="020B0604030504040204" pitchFamily="50" charset="-128"/>
                <a:ea typeface="メイリオ" panose="020B0604030504040204" pitchFamily="50" charset="-128"/>
              </a:rPr>
              <a:t>）「インストール」をタップ</a:t>
            </a:r>
            <a:endParaRPr kumimoji="1" lang="en-US" altLang="ja-JP" sz="1600" b="1" dirty="0" smtClean="0">
              <a:latin typeface="メイリオ" panose="020B0604030504040204" pitchFamily="50" charset="-128"/>
              <a:ea typeface="メイリオ" panose="020B0604030504040204" pitchFamily="50" charset="-128"/>
            </a:endParaRPr>
          </a:p>
          <a:p>
            <a:r>
              <a:rPr kumimoji="1" lang="en-US" altLang="ja-JP" sz="1600" dirty="0" smtClean="0">
                <a:latin typeface="メイリオ" panose="020B0604030504040204" pitchFamily="50" charset="-128"/>
                <a:ea typeface="メイリオ" panose="020B0604030504040204" pitchFamily="50" charset="-128"/>
              </a:rPr>
              <a:t>※</a:t>
            </a:r>
            <a:r>
              <a:rPr kumimoji="1" lang="ja-JP" altLang="en-US" sz="1600" dirty="0" smtClean="0">
                <a:latin typeface="メイリオ" panose="020B0604030504040204" pitchFamily="50" charset="-128"/>
                <a:ea typeface="メイリオ" panose="020B0604030504040204" pitchFamily="50" charset="-128"/>
              </a:rPr>
              <a:t>インストールの際に発生する</a:t>
            </a:r>
            <a:endParaRPr kumimoji="1" lang="en-US" altLang="ja-JP" sz="1600" dirty="0" smtClean="0">
              <a:latin typeface="メイリオ" panose="020B0604030504040204" pitchFamily="50" charset="-128"/>
              <a:ea typeface="メイリオ" panose="020B0604030504040204" pitchFamily="50" charset="-128"/>
            </a:endParaRPr>
          </a:p>
          <a:p>
            <a:r>
              <a:rPr kumimoji="1" lang="ja-JP" altLang="en-US" sz="1600" dirty="0" smtClean="0">
                <a:latin typeface="メイリオ" panose="020B0604030504040204" pitchFamily="50" charset="-128"/>
                <a:ea typeface="メイリオ" panose="020B0604030504040204" pitchFamily="50" charset="-128"/>
              </a:rPr>
              <a:t>通信料はお客様のご負担となります。</a:t>
            </a:r>
            <a:endParaRPr kumimoji="1" lang="ja-JP" altLang="en-US" sz="1600" dirty="0">
              <a:latin typeface="メイリオ" panose="020B0604030504040204" pitchFamily="50" charset="-128"/>
              <a:ea typeface="メイリオ" panose="020B0604030504040204" pitchFamily="50" charset="-128"/>
            </a:endParaRPr>
          </a:p>
        </p:txBody>
      </p:sp>
      <p:sp>
        <p:nvSpPr>
          <p:cNvPr id="18" name="テキスト ボックス 17"/>
          <p:cNvSpPr txBox="1"/>
          <p:nvPr/>
        </p:nvSpPr>
        <p:spPr>
          <a:xfrm>
            <a:off x="246617" y="147086"/>
            <a:ext cx="6492386" cy="1200329"/>
          </a:xfrm>
          <a:prstGeom prst="rect">
            <a:avLst/>
          </a:prstGeom>
          <a:noFill/>
        </p:spPr>
        <p:txBody>
          <a:bodyPr wrap="square" rtlCol="0">
            <a:spAutoFit/>
          </a:bodyPr>
          <a:lstStyle/>
          <a:p>
            <a:r>
              <a:rPr kumimoji="1" lang="ja-JP" altLang="en-US" sz="3600" b="1" dirty="0" smtClean="0">
                <a:solidFill>
                  <a:schemeClr val="bg1"/>
                </a:solidFill>
              </a:rPr>
              <a:t>文京健康アプリ</a:t>
            </a:r>
            <a:r>
              <a:rPr kumimoji="1" lang="ja-JP" altLang="en-US" sz="3600" b="1" dirty="0" err="1" smtClean="0">
                <a:solidFill>
                  <a:schemeClr val="bg1"/>
                </a:solidFill>
              </a:rPr>
              <a:t>ふ</a:t>
            </a:r>
            <a:r>
              <a:rPr kumimoji="1" lang="ja-JP" altLang="en-US" sz="3600" b="1" dirty="0" smtClean="0">
                <a:solidFill>
                  <a:schemeClr val="bg1"/>
                </a:solidFill>
              </a:rPr>
              <a:t>ー</a:t>
            </a:r>
            <a:r>
              <a:rPr kumimoji="1" lang="ja-JP" altLang="en-US" sz="3600" b="1" dirty="0" err="1" smtClean="0">
                <a:solidFill>
                  <a:schemeClr val="bg1"/>
                </a:solidFill>
              </a:rPr>
              <a:t>み</a:t>
            </a:r>
            <a:r>
              <a:rPr kumimoji="1" lang="ja-JP" altLang="en-US" sz="3600" b="1" dirty="0" smtClean="0">
                <a:solidFill>
                  <a:schemeClr val="bg1"/>
                </a:solidFill>
              </a:rPr>
              <a:t>ーと</a:t>
            </a:r>
            <a:endParaRPr kumimoji="1" lang="en-US" altLang="ja-JP" sz="3600" b="1" dirty="0" smtClean="0">
              <a:solidFill>
                <a:schemeClr val="bg1"/>
              </a:solidFill>
            </a:endParaRPr>
          </a:p>
          <a:p>
            <a:r>
              <a:rPr kumimoji="1" lang="ja-JP" altLang="en-US" sz="3600" b="1" dirty="0" smtClean="0">
                <a:solidFill>
                  <a:schemeClr val="bg1"/>
                </a:solidFill>
              </a:rPr>
              <a:t>ヘルスコネクトの連携</a:t>
            </a:r>
            <a:endParaRPr kumimoji="1" lang="ja-JP" altLang="en-US" sz="3600" b="1" dirty="0">
              <a:solidFill>
                <a:schemeClr val="bg1"/>
              </a:solidFill>
            </a:endParaRPr>
          </a:p>
        </p:txBody>
      </p:sp>
      <p:sp>
        <p:nvSpPr>
          <p:cNvPr id="2" name="テキスト ボックス 1"/>
          <p:cNvSpPr txBox="1"/>
          <p:nvPr/>
        </p:nvSpPr>
        <p:spPr>
          <a:xfrm>
            <a:off x="246616" y="2212340"/>
            <a:ext cx="5026841" cy="461665"/>
          </a:xfrm>
          <a:prstGeom prst="rect">
            <a:avLst/>
          </a:prstGeom>
          <a:noFill/>
        </p:spPr>
        <p:txBody>
          <a:bodyPr wrap="square" rtlCol="0">
            <a:spAutoFit/>
          </a:bodyPr>
          <a:lstStyle/>
          <a:p>
            <a:r>
              <a:rPr kumimoji="1" lang="ja-JP" altLang="en-US" sz="2400" b="1" dirty="0" smtClean="0">
                <a:solidFill>
                  <a:srgbClr val="FF0000"/>
                </a:solidFill>
              </a:rPr>
              <a:t>はじめてインストールされる方</a:t>
            </a:r>
            <a:endParaRPr kumimoji="1" lang="ja-JP" altLang="en-US" sz="2400" b="1" dirty="0">
              <a:solidFill>
                <a:srgbClr val="FF0000"/>
              </a:solidFill>
            </a:endParaRPr>
          </a:p>
        </p:txBody>
      </p:sp>
      <p:pic>
        <p:nvPicPr>
          <p:cNvPr id="23" name="図 22">
            <a:extLst>
              <a:ext uri="{FF2B5EF4-FFF2-40B4-BE49-F238E27FC236}">
                <a16:creationId xmlns:a16="http://schemas.microsoft.com/office/drawing/2014/main" id="{1E052FB8-C776-3434-6160-D10CC4FEEF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4601" y="4987101"/>
            <a:ext cx="2126493" cy="4455510"/>
          </a:xfrm>
          <a:prstGeom prst="rect">
            <a:avLst/>
          </a:prstGeom>
        </p:spPr>
      </p:pic>
      <p:sp>
        <p:nvSpPr>
          <p:cNvPr id="22" name="角丸四角形 21"/>
          <p:cNvSpPr/>
          <p:nvPr/>
        </p:nvSpPr>
        <p:spPr>
          <a:xfrm>
            <a:off x="3922634" y="6296497"/>
            <a:ext cx="2701646" cy="52941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893156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DD3F6688-CAE4-BC77-F04F-C7EF81C0C1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576" y="404057"/>
            <a:ext cx="2142958" cy="4521896"/>
          </a:xfrm>
          <a:prstGeom prst="rect">
            <a:avLst/>
          </a:prstGeom>
        </p:spPr>
      </p:pic>
      <p:pic>
        <p:nvPicPr>
          <p:cNvPr id="7" name="図 6">
            <a:extLst>
              <a:ext uri="{FF2B5EF4-FFF2-40B4-BE49-F238E27FC236}">
                <a16:creationId xmlns:a16="http://schemas.microsoft.com/office/drawing/2014/main" id="{B0199A7B-55B9-75BC-7D52-00976461DC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6915" y="641878"/>
            <a:ext cx="2142958" cy="4521896"/>
          </a:xfrm>
          <a:prstGeom prst="rect">
            <a:avLst/>
          </a:prstGeom>
        </p:spPr>
      </p:pic>
      <p:sp>
        <p:nvSpPr>
          <p:cNvPr id="8" name="楕円 7"/>
          <p:cNvSpPr/>
          <p:nvPr/>
        </p:nvSpPr>
        <p:spPr>
          <a:xfrm>
            <a:off x="1320054" y="4183143"/>
            <a:ext cx="564777" cy="6096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楕円 5"/>
          <p:cNvSpPr/>
          <p:nvPr/>
        </p:nvSpPr>
        <p:spPr>
          <a:xfrm>
            <a:off x="3896915" y="635586"/>
            <a:ext cx="564777" cy="6096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016DEB63-2760-4D10-54EE-98CB0E3B5E7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6820"/>
          <a:stretch/>
        </p:blipFill>
        <p:spPr>
          <a:xfrm>
            <a:off x="248576" y="5852475"/>
            <a:ext cx="2191699" cy="3840075"/>
          </a:xfrm>
          <a:prstGeom prst="rect">
            <a:avLst/>
          </a:prstGeom>
        </p:spPr>
      </p:pic>
      <p:sp>
        <p:nvSpPr>
          <p:cNvPr id="10" name="楕円 9"/>
          <p:cNvSpPr/>
          <p:nvPr/>
        </p:nvSpPr>
        <p:spPr>
          <a:xfrm>
            <a:off x="184984" y="5811460"/>
            <a:ext cx="2208680" cy="6096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184984" y="-57608"/>
            <a:ext cx="575983" cy="461665"/>
          </a:xfrm>
          <a:prstGeom prst="rect">
            <a:avLst/>
          </a:prstGeom>
          <a:noFill/>
        </p:spPr>
        <p:txBody>
          <a:bodyPr wrap="square" lIns="91440" tIns="45720" rIns="91440" bIns="45720">
            <a:spAutoFit/>
          </a:bodyPr>
          <a:lstStyle/>
          <a:p>
            <a:pPr algn="ctr"/>
            <a:r>
              <a:rPr lang="en-US" altLang="ja-JP" sz="2400" b="0" cap="none" spc="0" dirty="0" smtClean="0">
                <a:ln w="0"/>
                <a:solidFill>
                  <a:schemeClr val="tx1"/>
                </a:solidFill>
                <a:effectLst>
                  <a:outerShdw blurRad="38100" dist="19050" dir="2700000" algn="tl" rotWithShape="0">
                    <a:schemeClr val="dk1">
                      <a:alpha val="40000"/>
                    </a:schemeClr>
                  </a:outerShdw>
                </a:effectLst>
              </a:rPr>
              <a:t>(1)</a:t>
            </a:r>
            <a:endParaRPr lang="ja-JP" altLang="en-US" sz="2400" b="0" cap="none" spc="0" dirty="0">
              <a:ln w="0"/>
              <a:solidFill>
                <a:schemeClr val="tx1"/>
              </a:solidFill>
              <a:effectLst>
                <a:outerShdw blurRad="38100" dist="19050" dir="2700000" algn="tl" rotWithShape="0">
                  <a:schemeClr val="dk1">
                    <a:alpha val="40000"/>
                  </a:schemeClr>
                </a:outerShdw>
              </a:effectLst>
            </a:endParaRPr>
          </a:p>
        </p:txBody>
      </p:sp>
      <p:sp>
        <p:nvSpPr>
          <p:cNvPr id="16" name="正方形/長方形 15"/>
          <p:cNvSpPr/>
          <p:nvPr/>
        </p:nvSpPr>
        <p:spPr>
          <a:xfrm>
            <a:off x="172329" y="5257600"/>
            <a:ext cx="1351671" cy="461665"/>
          </a:xfrm>
          <a:prstGeom prst="rect">
            <a:avLst/>
          </a:prstGeom>
          <a:noFill/>
        </p:spPr>
        <p:txBody>
          <a:bodyPr wrap="square" lIns="91440" tIns="45720" rIns="91440" bIns="45720">
            <a:spAutoFit/>
          </a:bodyPr>
          <a:lstStyle/>
          <a:p>
            <a:pPr algn="ctr"/>
            <a:r>
              <a:rPr lang="en-US" altLang="ja-JP" sz="2400" b="0" cap="none" spc="0" dirty="0" smtClean="0">
                <a:ln w="0"/>
                <a:solidFill>
                  <a:schemeClr val="tx1"/>
                </a:solidFill>
                <a:effectLst>
                  <a:outerShdw blurRad="38100" dist="19050" dir="2700000" algn="tl" rotWithShape="0">
                    <a:schemeClr val="dk1">
                      <a:alpha val="40000"/>
                    </a:schemeClr>
                  </a:outerShdw>
                </a:effectLst>
              </a:rPr>
              <a:t>(2)</a:t>
            </a:r>
            <a:r>
              <a:rPr lang="ja-JP" altLang="en-US" sz="2400" b="0" cap="none" spc="0" dirty="0" smtClean="0">
                <a:ln w="0"/>
                <a:solidFill>
                  <a:schemeClr val="tx1"/>
                </a:solidFill>
                <a:effectLst>
                  <a:outerShdw blurRad="38100" dist="19050" dir="2700000" algn="tl" rotWithShape="0">
                    <a:schemeClr val="dk1">
                      <a:alpha val="40000"/>
                    </a:schemeClr>
                  </a:outerShdw>
                </a:effectLst>
              </a:rPr>
              <a:t>－</a:t>
            </a:r>
            <a:r>
              <a:rPr lang="en-US" altLang="ja-JP" sz="2400" b="0" cap="none" spc="0" dirty="0" smtClean="0">
                <a:ln w="0"/>
                <a:solidFill>
                  <a:schemeClr val="tx1"/>
                </a:solidFill>
                <a:effectLst>
                  <a:outerShdw blurRad="38100" dist="19050" dir="2700000" algn="tl" rotWithShape="0">
                    <a:schemeClr val="dk1">
                      <a:alpha val="40000"/>
                    </a:schemeClr>
                  </a:outerShdw>
                </a:effectLst>
              </a:rPr>
              <a:t>2</a:t>
            </a:r>
            <a:endParaRPr lang="ja-JP" altLang="en-US" sz="2400" b="0" cap="none" spc="0" dirty="0">
              <a:ln w="0"/>
              <a:solidFill>
                <a:schemeClr val="tx1"/>
              </a:solidFill>
              <a:effectLst>
                <a:outerShdw blurRad="38100" dist="19050" dir="2700000" algn="tl" rotWithShape="0">
                  <a:schemeClr val="dk1">
                    <a:alpha val="40000"/>
                  </a:schemeClr>
                </a:outerShdw>
              </a:effectLst>
            </a:endParaRPr>
          </a:p>
        </p:txBody>
      </p:sp>
      <p:sp>
        <p:nvSpPr>
          <p:cNvPr id="17" name="正方形/長方形 16"/>
          <p:cNvSpPr/>
          <p:nvPr/>
        </p:nvSpPr>
        <p:spPr>
          <a:xfrm>
            <a:off x="3186391" y="5257599"/>
            <a:ext cx="575983" cy="461665"/>
          </a:xfrm>
          <a:prstGeom prst="rect">
            <a:avLst/>
          </a:prstGeom>
          <a:noFill/>
        </p:spPr>
        <p:txBody>
          <a:bodyPr wrap="square" lIns="91440" tIns="45720" rIns="91440" bIns="45720">
            <a:spAutoFit/>
          </a:bodyPr>
          <a:lstStyle/>
          <a:p>
            <a:pPr algn="ctr"/>
            <a:r>
              <a:rPr lang="en-US" altLang="ja-JP" sz="2400" b="0" cap="none" spc="0" dirty="0" smtClean="0">
                <a:ln w="0"/>
                <a:solidFill>
                  <a:schemeClr val="tx1"/>
                </a:solidFill>
                <a:effectLst>
                  <a:outerShdw blurRad="38100" dist="19050" dir="2700000" algn="tl" rotWithShape="0">
                    <a:schemeClr val="dk1">
                      <a:alpha val="40000"/>
                    </a:schemeClr>
                  </a:outerShdw>
                </a:effectLst>
              </a:rPr>
              <a:t>(3)</a:t>
            </a:r>
            <a:endParaRPr lang="ja-JP" altLang="en-US" sz="2400" b="0" cap="none" spc="0" dirty="0">
              <a:ln w="0"/>
              <a:solidFill>
                <a:schemeClr val="tx1"/>
              </a:solidFill>
              <a:effectLst>
                <a:outerShdw blurRad="38100" dist="19050" dir="2700000" algn="tl" rotWithShape="0">
                  <a:schemeClr val="dk1">
                    <a:alpha val="40000"/>
                  </a:schemeClr>
                </a:outerShdw>
              </a:effectLst>
            </a:endParaRPr>
          </a:p>
        </p:txBody>
      </p:sp>
      <p:sp>
        <p:nvSpPr>
          <p:cNvPr id="18" name="正方形/長方形 17"/>
          <p:cNvSpPr/>
          <p:nvPr/>
        </p:nvSpPr>
        <p:spPr>
          <a:xfrm>
            <a:off x="3723068" y="63768"/>
            <a:ext cx="1264568" cy="461665"/>
          </a:xfrm>
          <a:prstGeom prst="rect">
            <a:avLst/>
          </a:prstGeom>
          <a:noFill/>
        </p:spPr>
        <p:txBody>
          <a:bodyPr wrap="square" lIns="91440" tIns="45720" rIns="91440" bIns="45720">
            <a:spAutoFit/>
          </a:bodyPr>
          <a:lstStyle/>
          <a:p>
            <a:pPr algn="ctr"/>
            <a:r>
              <a:rPr lang="en-US" altLang="ja-JP" sz="2400" b="0" cap="none" spc="0" dirty="0" smtClean="0">
                <a:ln w="0"/>
                <a:solidFill>
                  <a:schemeClr val="tx1"/>
                </a:solidFill>
                <a:effectLst>
                  <a:outerShdw blurRad="38100" dist="19050" dir="2700000" algn="tl" rotWithShape="0">
                    <a:schemeClr val="dk1">
                      <a:alpha val="40000"/>
                    </a:schemeClr>
                  </a:outerShdw>
                </a:effectLst>
              </a:rPr>
              <a:t>(2)―1</a:t>
            </a:r>
            <a:endParaRPr lang="ja-JP" altLang="en-US" sz="2400" b="0" cap="none" spc="0" dirty="0">
              <a:ln w="0"/>
              <a:solidFill>
                <a:schemeClr val="tx1"/>
              </a:solidFill>
              <a:effectLst>
                <a:outerShdw blurRad="38100" dist="19050" dir="2700000" algn="tl" rotWithShape="0">
                  <a:schemeClr val="dk1">
                    <a:alpha val="40000"/>
                  </a:schemeClr>
                </a:outerShdw>
              </a:effectLst>
            </a:endParaRPr>
          </a:p>
        </p:txBody>
      </p:sp>
      <p:sp>
        <p:nvSpPr>
          <p:cNvPr id="22" name="正方形/長方形 21"/>
          <p:cNvSpPr/>
          <p:nvPr/>
        </p:nvSpPr>
        <p:spPr>
          <a:xfrm>
            <a:off x="133039" y="7119860"/>
            <a:ext cx="2522379" cy="676577"/>
          </a:xfrm>
          <a:prstGeom prst="rect">
            <a:avLst/>
          </a:prstGeom>
          <a:solidFill>
            <a:schemeClr val="bg1">
              <a:lumMod val="95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tx1"/>
                </a:solidFill>
              </a:rPr>
              <a:t>ここへ「</a:t>
            </a:r>
            <a:r>
              <a:rPr kumimoji="1" lang="en-US" altLang="ja-JP" sz="1400" b="1" dirty="0" smtClean="0">
                <a:solidFill>
                  <a:schemeClr val="tx1"/>
                </a:solidFill>
              </a:rPr>
              <a:t>Smart</a:t>
            </a:r>
            <a:r>
              <a:rPr kumimoji="1" lang="ja-JP" altLang="en-US" sz="1400" b="1" dirty="0" smtClean="0">
                <a:solidFill>
                  <a:schemeClr val="tx1"/>
                </a:solidFill>
              </a:rPr>
              <a:t>　</a:t>
            </a:r>
            <a:r>
              <a:rPr kumimoji="1" lang="en-US" altLang="ja-JP" sz="1400" b="1" dirty="0" smtClean="0">
                <a:solidFill>
                  <a:schemeClr val="tx1"/>
                </a:solidFill>
              </a:rPr>
              <a:t>5min</a:t>
            </a:r>
            <a:r>
              <a:rPr kumimoji="1" lang="ja-JP" altLang="en-US" sz="1400" b="1" dirty="0" smtClean="0">
                <a:solidFill>
                  <a:schemeClr val="tx1"/>
                </a:solidFill>
              </a:rPr>
              <a:t>」と</a:t>
            </a:r>
            <a:endParaRPr kumimoji="1" lang="en-US" altLang="ja-JP" sz="1400" b="1" dirty="0" smtClean="0">
              <a:solidFill>
                <a:schemeClr val="tx1"/>
              </a:solidFill>
            </a:endParaRPr>
          </a:p>
          <a:p>
            <a:pPr algn="ctr"/>
            <a:r>
              <a:rPr kumimoji="1" lang="ja-JP" altLang="en-US" sz="1400" b="1" dirty="0" smtClean="0">
                <a:solidFill>
                  <a:schemeClr val="tx1"/>
                </a:solidFill>
              </a:rPr>
              <a:t>入力する</a:t>
            </a:r>
            <a:endParaRPr kumimoji="1" lang="en-US" altLang="ja-JP" sz="1400" b="1" dirty="0" smtClean="0">
              <a:solidFill>
                <a:schemeClr val="tx1"/>
              </a:solidFill>
            </a:endParaRPr>
          </a:p>
        </p:txBody>
      </p:sp>
      <p:cxnSp>
        <p:nvCxnSpPr>
          <p:cNvPr id="15" name="直線矢印コネクタ 14"/>
          <p:cNvCxnSpPr/>
          <p:nvPr/>
        </p:nvCxnSpPr>
        <p:spPr>
          <a:xfrm flipV="1">
            <a:off x="401216" y="6421060"/>
            <a:ext cx="113134" cy="67358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a:off x="2655418" y="2463282"/>
            <a:ext cx="1198766" cy="279918"/>
          </a:xfrm>
          <a:prstGeom prst="straightConnector1">
            <a:avLst/>
          </a:prstGeom>
          <a:ln w="57150">
            <a:solidFill>
              <a:srgbClr val="000099"/>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flipH="1">
            <a:off x="2038350" y="4584017"/>
            <a:ext cx="1594232" cy="1082733"/>
          </a:xfrm>
          <a:prstGeom prst="straightConnector1">
            <a:avLst/>
          </a:prstGeom>
          <a:ln w="57150">
            <a:solidFill>
              <a:srgbClr val="000099"/>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a:off x="2548049" y="6590533"/>
            <a:ext cx="1084533" cy="39968"/>
          </a:xfrm>
          <a:prstGeom prst="straightConnector1">
            <a:avLst/>
          </a:prstGeom>
          <a:ln w="57150">
            <a:solidFill>
              <a:srgbClr val="000099"/>
            </a:solidFill>
            <a:tailEnd type="triangle"/>
          </a:ln>
        </p:spPr>
        <p:style>
          <a:lnRef idx="1">
            <a:schemeClr val="accent1"/>
          </a:lnRef>
          <a:fillRef idx="0">
            <a:schemeClr val="accent1"/>
          </a:fillRef>
          <a:effectRef idx="0">
            <a:schemeClr val="accent1"/>
          </a:effectRef>
          <a:fontRef idx="minor">
            <a:schemeClr val="tx1"/>
          </a:fontRef>
        </p:style>
      </p:cxnSp>
      <p:pic>
        <p:nvPicPr>
          <p:cNvPr id="27" name="図 26">
            <a:extLst>
              <a:ext uri="{FF2B5EF4-FFF2-40B4-BE49-F238E27FC236}">
                <a16:creationId xmlns:a16="http://schemas.microsoft.com/office/drawing/2014/main" id="{611E5B18-5B55-A55F-7288-7C3CF5151E5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68" b="12442"/>
          <a:stretch/>
        </p:blipFill>
        <p:spPr>
          <a:xfrm>
            <a:off x="3786101" y="5539779"/>
            <a:ext cx="2134435" cy="3926411"/>
          </a:xfrm>
          <a:prstGeom prst="rect">
            <a:avLst/>
          </a:prstGeom>
        </p:spPr>
      </p:pic>
      <p:sp>
        <p:nvSpPr>
          <p:cNvPr id="12" name="角丸四角形 11"/>
          <p:cNvSpPr/>
          <p:nvPr/>
        </p:nvSpPr>
        <p:spPr>
          <a:xfrm>
            <a:off x="3786836" y="6049260"/>
            <a:ext cx="2232620" cy="793313"/>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890681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17" name="テキスト ボックス 16"/>
          <p:cNvSpPr txBox="1"/>
          <p:nvPr/>
        </p:nvSpPr>
        <p:spPr>
          <a:xfrm>
            <a:off x="2516557" y="1262305"/>
            <a:ext cx="4491406" cy="830997"/>
          </a:xfrm>
          <a:prstGeom prst="rect">
            <a:avLst/>
          </a:prstGeom>
          <a:noFill/>
        </p:spPr>
        <p:txBody>
          <a:bodyPr wrap="square" rtlCol="0">
            <a:spAutoFit/>
          </a:bodyPr>
          <a:lstStyle/>
          <a:p>
            <a:r>
              <a:rPr kumimoji="1" lang="ja-JP" altLang="en-US" sz="2400" b="1" dirty="0" smtClean="0">
                <a:solidFill>
                  <a:srgbClr val="000099"/>
                </a:solidFill>
                <a:latin typeface="メイリオ" panose="020B0604030504040204" pitchFamily="50" charset="-128"/>
                <a:ea typeface="メイリオ" panose="020B0604030504040204" pitchFamily="50" charset="-128"/>
              </a:rPr>
              <a:t>①</a:t>
            </a:r>
            <a:r>
              <a:rPr kumimoji="1" lang="en-US" altLang="ja-JP" sz="2400" b="1" dirty="0" smtClean="0">
                <a:solidFill>
                  <a:srgbClr val="000099"/>
                </a:solidFill>
                <a:latin typeface="メイリオ" panose="020B0604030504040204" pitchFamily="50" charset="-128"/>
                <a:ea typeface="メイリオ" panose="020B0604030504040204" pitchFamily="50" charset="-128"/>
              </a:rPr>
              <a:t>Smart 5min</a:t>
            </a:r>
            <a:r>
              <a:rPr kumimoji="1" lang="ja-JP" altLang="en-US" sz="2400" b="1" dirty="0" smtClean="0">
                <a:solidFill>
                  <a:srgbClr val="000099"/>
                </a:solidFill>
                <a:latin typeface="メイリオ" panose="020B0604030504040204" pitchFamily="50" charset="-128"/>
                <a:ea typeface="メイリオ" panose="020B0604030504040204" pitchFamily="50" charset="-128"/>
              </a:rPr>
              <a:t>の設定をしてください。</a:t>
            </a:r>
            <a:endParaRPr kumimoji="1" lang="ja-JP" altLang="en-US" sz="2400" b="1" dirty="0">
              <a:solidFill>
                <a:srgbClr val="000099"/>
              </a:solidFill>
              <a:latin typeface="メイリオ" panose="020B0604030504040204" pitchFamily="50" charset="-128"/>
              <a:ea typeface="メイリオ" panose="020B0604030504040204" pitchFamily="50" charset="-128"/>
            </a:endParaRPr>
          </a:p>
        </p:txBody>
      </p:sp>
      <p:sp>
        <p:nvSpPr>
          <p:cNvPr id="18" name="テキスト ボックス 17"/>
          <p:cNvSpPr txBox="1"/>
          <p:nvPr/>
        </p:nvSpPr>
        <p:spPr>
          <a:xfrm>
            <a:off x="2372572" y="6057581"/>
            <a:ext cx="4491406" cy="1569660"/>
          </a:xfrm>
          <a:prstGeom prst="rect">
            <a:avLst/>
          </a:prstGeom>
          <a:noFill/>
        </p:spPr>
        <p:txBody>
          <a:bodyPr wrap="square" rtlCol="0">
            <a:spAutoFit/>
          </a:bodyPr>
          <a:lstStyle/>
          <a:p>
            <a:r>
              <a:rPr kumimoji="1" lang="ja-JP" altLang="en-US" sz="1600" b="1" dirty="0" smtClean="0">
                <a:latin typeface="メイリオ" panose="020B0604030504040204" pitchFamily="50" charset="-128"/>
                <a:ea typeface="メイリオ" panose="020B0604030504040204" pitchFamily="50" charset="-128"/>
              </a:rPr>
              <a:t>（</a:t>
            </a:r>
            <a:r>
              <a:rPr kumimoji="1" lang="en-US" altLang="ja-JP" sz="1600" b="1" dirty="0">
                <a:latin typeface="メイリオ" panose="020B0604030504040204" pitchFamily="50" charset="-128"/>
                <a:ea typeface="メイリオ" panose="020B0604030504040204" pitchFamily="50" charset="-128"/>
              </a:rPr>
              <a:t>2</a:t>
            </a:r>
            <a:r>
              <a:rPr kumimoji="1" lang="ja-JP" altLang="en-US" sz="1600" b="1" dirty="0" smtClean="0">
                <a:latin typeface="メイリオ" panose="020B0604030504040204" pitchFamily="50" charset="-128"/>
                <a:ea typeface="メイリオ" panose="020B0604030504040204" pitchFamily="50" charset="-128"/>
              </a:rPr>
              <a:t>）コードを取得する。</a:t>
            </a:r>
            <a:endParaRPr kumimoji="1" lang="en-US" altLang="ja-JP" sz="1600" b="1" dirty="0" smtClean="0">
              <a:latin typeface="メイリオ" panose="020B0604030504040204" pitchFamily="50" charset="-128"/>
              <a:ea typeface="メイリオ" panose="020B0604030504040204" pitchFamily="50" charset="-128"/>
            </a:endParaRPr>
          </a:p>
          <a:p>
            <a:endParaRPr kumimoji="1" lang="en-US" altLang="ja-JP" sz="1600" b="1" dirty="0" smtClean="0">
              <a:latin typeface="メイリオ" panose="020B0604030504040204" pitchFamily="50" charset="-128"/>
              <a:ea typeface="メイリオ" panose="020B0604030504040204" pitchFamily="50" charset="-128"/>
            </a:endParaRPr>
          </a:p>
          <a:p>
            <a:r>
              <a:rPr kumimoji="1" lang="ja-JP" altLang="en-US" sz="1600" b="1" dirty="0" smtClean="0">
                <a:latin typeface="メイリオ" panose="020B0604030504040204" pitchFamily="50" charset="-128"/>
                <a:ea typeface="メイリオ" panose="020B0604030504040204" pitchFamily="50" charset="-128"/>
              </a:rPr>
              <a:t>ご自身の「携帯電話番号」もしく</a:t>
            </a:r>
            <a:r>
              <a:rPr kumimoji="1" lang="ja-JP" altLang="en-US" sz="1600" b="1" dirty="0">
                <a:latin typeface="メイリオ" panose="020B0604030504040204" pitchFamily="50" charset="-128"/>
                <a:ea typeface="メイリオ" panose="020B0604030504040204" pitchFamily="50" charset="-128"/>
              </a:rPr>
              <a:t>は</a:t>
            </a:r>
            <a:endParaRPr kumimoji="1" lang="en-US" altLang="ja-JP" sz="1600" b="1" dirty="0" smtClean="0">
              <a:latin typeface="メイリオ" panose="020B0604030504040204" pitchFamily="50" charset="-128"/>
              <a:ea typeface="メイリオ" panose="020B0604030504040204" pitchFamily="50" charset="-128"/>
            </a:endParaRPr>
          </a:p>
          <a:p>
            <a:r>
              <a:rPr kumimoji="1" lang="ja-JP" altLang="en-US" sz="1600" b="1" dirty="0" smtClean="0">
                <a:latin typeface="メイリオ" panose="020B0604030504040204" pitchFamily="50" charset="-128"/>
                <a:ea typeface="メイリオ" panose="020B0604030504040204" pitchFamily="50" charset="-128"/>
              </a:rPr>
              <a:t>「メールアドレス」を入力し</a:t>
            </a:r>
            <a:endParaRPr kumimoji="1" lang="en-US" altLang="ja-JP" sz="1600" b="1" dirty="0">
              <a:latin typeface="メイリオ" panose="020B0604030504040204" pitchFamily="50" charset="-128"/>
              <a:ea typeface="メイリオ" panose="020B0604030504040204" pitchFamily="50" charset="-128"/>
            </a:endParaRPr>
          </a:p>
          <a:p>
            <a:r>
              <a:rPr kumimoji="1" lang="ja-JP" altLang="en-US" sz="1600" b="1" dirty="0" smtClean="0">
                <a:latin typeface="メイリオ" panose="020B0604030504040204" pitchFamily="50" charset="-128"/>
                <a:ea typeface="メイリオ" panose="020B0604030504040204" pitchFamily="50" charset="-128"/>
              </a:rPr>
              <a:t>「コード取得」をタップしてください。</a:t>
            </a:r>
            <a:endParaRPr kumimoji="1" lang="en-US" altLang="ja-JP" sz="1600" b="1" dirty="0" smtClean="0">
              <a:latin typeface="メイリオ" panose="020B0604030504040204" pitchFamily="50" charset="-128"/>
              <a:ea typeface="メイリオ" panose="020B0604030504040204" pitchFamily="50" charset="-128"/>
            </a:endParaRPr>
          </a:p>
          <a:p>
            <a:endParaRPr kumimoji="1" lang="ja-JP" altLang="en-US" sz="1600" b="1" dirty="0">
              <a:latin typeface="メイリオ" panose="020B0604030504040204" pitchFamily="50" charset="-128"/>
              <a:ea typeface="メイリオ" panose="020B0604030504040204" pitchFamily="50" charset="-128"/>
            </a:endParaRPr>
          </a:p>
        </p:txBody>
      </p:sp>
      <p:sp>
        <p:nvSpPr>
          <p:cNvPr id="14" name="テキスト ボックス 13"/>
          <p:cNvSpPr txBox="1"/>
          <p:nvPr/>
        </p:nvSpPr>
        <p:spPr>
          <a:xfrm>
            <a:off x="133317" y="-40364"/>
            <a:ext cx="5026841" cy="461665"/>
          </a:xfrm>
          <a:prstGeom prst="rect">
            <a:avLst/>
          </a:prstGeom>
          <a:noFill/>
        </p:spPr>
        <p:txBody>
          <a:bodyPr wrap="square" rtlCol="0">
            <a:spAutoFit/>
          </a:bodyPr>
          <a:lstStyle/>
          <a:p>
            <a:r>
              <a:rPr kumimoji="1" lang="ja-JP" altLang="en-US" sz="2400" b="1" dirty="0">
                <a:solidFill>
                  <a:srgbClr val="FF0000"/>
                </a:solidFill>
              </a:rPr>
              <a:t>既</a:t>
            </a:r>
            <a:r>
              <a:rPr kumimoji="1" lang="ja-JP" altLang="en-US" sz="2400" b="1" dirty="0" smtClean="0">
                <a:solidFill>
                  <a:srgbClr val="FF0000"/>
                </a:solidFill>
              </a:rPr>
              <a:t>にインストール</a:t>
            </a:r>
            <a:r>
              <a:rPr kumimoji="1" lang="ja-JP" altLang="en-US" sz="2400" b="1" dirty="0" smtClean="0">
                <a:solidFill>
                  <a:srgbClr val="FF0000"/>
                </a:solidFill>
              </a:rPr>
              <a:t>されている</a:t>
            </a:r>
            <a:r>
              <a:rPr kumimoji="1" lang="ja-JP" altLang="en-US" sz="2400" b="1" dirty="0" smtClean="0">
                <a:solidFill>
                  <a:srgbClr val="FF0000"/>
                </a:solidFill>
              </a:rPr>
              <a:t>方</a:t>
            </a:r>
            <a:endParaRPr kumimoji="1" lang="ja-JP" altLang="en-US" sz="2400" b="1" dirty="0">
              <a:solidFill>
                <a:srgbClr val="FF0000"/>
              </a:solidFill>
            </a:endParaRPr>
          </a:p>
        </p:txBody>
      </p:sp>
      <p:pic>
        <p:nvPicPr>
          <p:cNvPr id="15" name="図 14">
            <a:extLst>
              <a:ext uri="{FF2B5EF4-FFF2-40B4-BE49-F238E27FC236}">
                <a16:creationId xmlns:a16="http://schemas.microsoft.com/office/drawing/2014/main" id="{C468E752-6EC8-0D75-A8BC-B6EB8DE1B7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415" y="478418"/>
            <a:ext cx="1996994" cy="4228754"/>
          </a:xfrm>
          <a:prstGeom prst="rect">
            <a:avLst/>
          </a:prstGeom>
          <a:ln>
            <a:solidFill>
              <a:schemeClr val="accent1">
                <a:lumMod val="50000"/>
              </a:schemeClr>
            </a:solidFill>
          </a:ln>
        </p:spPr>
      </p:pic>
      <p:sp>
        <p:nvSpPr>
          <p:cNvPr id="19" name="楕円 18"/>
          <p:cNvSpPr/>
          <p:nvPr/>
        </p:nvSpPr>
        <p:spPr>
          <a:xfrm>
            <a:off x="1828799" y="2990621"/>
            <a:ext cx="537795" cy="49179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図 19">
            <a:extLst>
              <a:ext uri="{FF2B5EF4-FFF2-40B4-BE49-F238E27FC236}">
                <a16:creationId xmlns:a16="http://schemas.microsoft.com/office/drawing/2014/main" id="{88EB42FB-D981-1B21-D3C6-5490308797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665" y="5066058"/>
            <a:ext cx="1996994" cy="4139602"/>
          </a:xfrm>
          <a:prstGeom prst="rect">
            <a:avLst/>
          </a:prstGeom>
          <a:ln>
            <a:solidFill>
              <a:schemeClr val="accent1">
                <a:lumMod val="50000"/>
              </a:schemeClr>
            </a:solidFill>
          </a:ln>
        </p:spPr>
      </p:pic>
      <p:sp>
        <p:nvSpPr>
          <p:cNvPr id="21" name="角丸四角形 20"/>
          <p:cNvSpPr/>
          <p:nvPr/>
        </p:nvSpPr>
        <p:spPr>
          <a:xfrm>
            <a:off x="151852" y="6065236"/>
            <a:ext cx="2232620" cy="793313"/>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2571094" y="2574355"/>
            <a:ext cx="4017241" cy="1323439"/>
          </a:xfrm>
          <a:prstGeom prst="rect">
            <a:avLst/>
          </a:prstGeom>
          <a:noFill/>
        </p:spPr>
        <p:txBody>
          <a:bodyPr wrap="square" rtlCol="0">
            <a:spAutoFit/>
          </a:bodyPr>
          <a:lstStyle/>
          <a:p>
            <a:r>
              <a:rPr kumimoji="1" lang="ja-JP" altLang="en-US" sz="1600" b="1" dirty="0" smtClean="0">
                <a:latin typeface="メイリオ" panose="020B0604030504040204" pitchFamily="50" charset="-128"/>
                <a:ea typeface="メイリオ" panose="020B0604030504040204" pitchFamily="50" charset="-128"/>
              </a:rPr>
              <a:t>（</a:t>
            </a:r>
            <a:r>
              <a:rPr kumimoji="1" lang="en-US" altLang="ja-JP" sz="1600" b="1" dirty="0">
                <a:latin typeface="メイリオ" panose="020B0604030504040204" pitchFamily="50" charset="-128"/>
                <a:ea typeface="メイリオ" panose="020B0604030504040204" pitchFamily="50" charset="-128"/>
              </a:rPr>
              <a:t>1</a:t>
            </a:r>
            <a:r>
              <a:rPr kumimoji="1" lang="ja-JP" altLang="en-US" sz="1600" b="1" dirty="0" smtClean="0">
                <a:latin typeface="メイリオ" panose="020B0604030504040204" pitchFamily="50" charset="-128"/>
                <a:ea typeface="メイリオ" panose="020B0604030504040204" pitchFamily="50" charset="-128"/>
              </a:rPr>
              <a:t>）「</a:t>
            </a:r>
            <a:r>
              <a:rPr kumimoji="1" lang="en-US" altLang="ja-JP" sz="1600" b="1" dirty="0" smtClean="0">
                <a:latin typeface="メイリオ" panose="020B0604030504040204" pitchFamily="50" charset="-128"/>
                <a:ea typeface="メイリオ" panose="020B0604030504040204" pitchFamily="50" charset="-128"/>
              </a:rPr>
              <a:t>Smart 5min</a:t>
            </a:r>
            <a:r>
              <a:rPr kumimoji="1" lang="ja-JP" altLang="en-US" sz="1600" b="1" dirty="0" smtClean="0">
                <a:latin typeface="メイリオ" panose="020B0604030504040204" pitchFamily="50" charset="-128"/>
                <a:ea typeface="メイリオ" panose="020B0604030504040204" pitchFamily="50" charset="-128"/>
              </a:rPr>
              <a:t>」を開く</a:t>
            </a:r>
            <a:endParaRPr kumimoji="1" lang="en-US" altLang="ja-JP" sz="1600" b="1" dirty="0" smtClean="0">
              <a:latin typeface="メイリオ" panose="020B0604030504040204" pitchFamily="50" charset="-128"/>
              <a:ea typeface="メイリオ" panose="020B0604030504040204" pitchFamily="50" charset="-128"/>
            </a:endParaRPr>
          </a:p>
          <a:p>
            <a:endParaRPr kumimoji="1" lang="en-US" altLang="ja-JP" sz="1600" b="1" dirty="0">
              <a:latin typeface="メイリオ" panose="020B0604030504040204" pitchFamily="50" charset="-128"/>
              <a:ea typeface="メイリオ" panose="020B0604030504040204" pitchFamily="50" charset="-128"/>
            </a:endParaRPr>
          </a:p>
          <a:p>
            <a:r>
              <a:rPr kumimoji="1" lang="ja-JP" altLang="en-US" sz="1600" b="1" dirty="0" smtClean="0">
                <a:latin typeface="メイリオ" panose="020B0604030504040204" pitchFamily="50" charset="-128"/>
                <a:ea typeface="メイリオ" panose="020B0604030504040204" pitchFamily="50" charset="-128"/>
              </a:rPr>
              <a:t>スマートフォンの画面上の</a:t>
            </a:r>
            <a:endParaRPr kumimoji="1" lang="en-US" altLang="ja-JP" sz="1600" b="1" dirty="0" smtClean="0">
              <a:latin typeface="メイリオ" panose="020B0604030504040204" pitchFamily="50" charset="-128"/>
              <a:ea typeface="メイリオ" panose="020B0604030504040204" pitchFamily="50" charset="-128"/>
            </a:endParaRPr>
          </a:p>
          <a:p>
            <a:r>
              <a:rPr kumimoji="1" lang="en-US" altLang="ja-JP" sz="1600" b="1" dirty="0" smtClean="0">
                <a:latin typeface="メイリオ" panose="020B0604030504040204" pitchFamily="50" charset="-128"/>
                <a:ea typeface="メイリオ" panose="020B0604030504040204" pitchFamily="50" charset="-128"/>
              </a:rPr>
              <a:t>Smart 5min</a:t>
            </a:r>
            <a:r>
              <a:rPr kumimoji="1" lang="ja-JP" altLang="en-US" sz="1600" b="1" dirty="0" smtClean="0">
                <a:latin typeface="メイリオ" panose="020B0604030504040204" pitchFamily="50" charset="-128"/>
                <a:ea typeface="メイリオ" panose="020B0604030504040204" pitchFamily="50" charset="-128"/>
              </a:rPr>
              <a:t>をタップしてください。</a:t>
            </a:r>
            <a:endParaRPr kumimoji="1" lang="en-US" altLang="ja-JP" sz="1600" b="1" dirty="0" smtClean="0">
              <a:latin typeface="メイリオ" panose="020B0604030504040204" pitchFamily="50" charset="-128"/>
              <a:ea typeface="メイリオ" panose="020B0604030504040204" pitchFamily="50" charset="-128"/>
            </a:endParaRPr>
          </a:p>
          <a:p>
            <a:endParaRPr kumimoji="1" lang="ja-JP" altLang="en-US" sz="16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0944188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9" name="テキスト ボックス 8"/>
          <p:cNvSpPr txBox="1"/>
          <p:nvPr/>
        </p:nvSpPr>
        <p:spPr>
          <a:xfrm>
            <a:off x="2000969" y="369884"/>
            <a:ext cx="4491406" cy="1815882"/>
          </a:xfrm>
          <a:prstGeom prst="rect">
            <a:avLst/>
          </a:prstGeom>
          <a:noFill/>
        </p:spPr>
        <p:txBody>
          <a:bodyPr wrap="square" rtlCol="0">
            <a:spAutoFit/>
          </a:bodyPr>
          <a:lstStyle/>
          <a:p>
            <a:r>
              <a:rPr kumimoji="1" lang="ja-JP" altLang="en-US" sz="1600" b="1" dirty="0" smtClean="0">
                <a:latin typeface="メイリオ" panose="020B0604030504040204" pitchFamily="50" charset="-128"/>
                <a:ea typeface="メイリオ" panose="020B0604030504040204" pitchFamily="50" charset="-128"/>
              </a:rPr>
              <a:t>（</a:t>
            </a:r>
            <a:r>
              <a:rPr kumimoji="1" lang="en-US" altLang="ja-JP" sz="1600" b="1" dirty="0" smtClean="0">
                <a:latin typeface="メイリオ" panose="020B0604030504040204" pitchFamily="50" charset="-128"/>
                <a:ea typeface="メイリオ" panose="020B0604030504040204" pitchFamily="50" charset="-128"/>
              </a:rPr>
              <a:t>3</a:t>
            </a:r>
            <a:r>
              <a:rPr kumimoji="1" lang="ja-JP" altLang="en-US" sz="1600" b="1" dirty="0" smtClean="0">
                <a:latin typeface="メイリオ" panose="020B0604030504040204" pitchFamily="50" charset="-128"/>
                <a:ea typeface="メイリオ" panose="020B0604030504040204" pitchFamily="50" charset="-128"/>
              </a:rPr>
              <a:t>）</a:t>
            </a:r>
            <a:r>
              <a:rPr kumimoji="1" lang="en-US" altLang="ja-JP" sz="1600" b="1" dirty="0" smtClean="0">
                <a:latin typeface="メイリオ" panose="020B0604030504040204" pitchFamily="50" charset="-128"/>
                <a:ea typeface="メイリオ" panose="020B0604030504040204" pitchFamily="50" charset="-128"/>
              </a:rPr>
              <a:t>SMS</a:t>
            </a:r>
            <a:r>
              <a:rPr kumimoji="1" lang="ja-JP" altLang="en-US" sz="1600" b="1" dirty="0" smtClean="0">
                <a:latin typeface="メイリオ" panose="020B0604030504040204" pitchFamily="50" charset="-128"/>
                <a:ea typeface="メイリオ" panose="020B0604030504040204" pitchFamily="50" charset="-128"/>
              </a:rPr>
              <a:t>（ショートメール）</a:t>
            </a:r>
            <a:r>
              <a:rPr kumimoji="1" lang="ja-JP" altLang="en-US" sz="1600" b="1" dirty="0" err="1" smtClean="0">
                <a:latin typeface="メイリオ" panose="020B0604030504040204" pitchFamily="50" charset="-128"/>
                <a:ea typeface="メイリオ" panose="020B0604030504040204" pitchFamily="50" charset="-128"/>
              </a:rPr>
              <a:t>か</a:t>
            </a:r>
            <a:r>
              <a:rPr kumimoji="1" lang="ja-JP" altLang="en-US" sz="1600" b="1" dirty="0" smtClean="0">
                <a:latin typeface="メイリオ" panose="020B0604030504040204" pitchFamily="50" charset="-128"/>
                <a:ea typeface="メイリオ" panose="020B0604030504040204" pitchFamily="50" charset="-128"/>
              </a:rPr>
              <a:t>メールに届いた認証コードを確認する。</a:t>
            </a:r>
            <a:endParaRPr kumimoji="1" lang="en-US" altLang="ja-JP" sz="1600" b="1" dirty="0" smtClean="0">
              <a:latin typeface="メイリオ" panose="020B0604030504040204" pitchFamily="50" charset="-128"/>
              <a:ea typeface="メイリオ" panose="020B0604030504040204" pitchFamily="50" charset="-128"/>
            </a:endParaRPr>
          </a:p>
          <a:p>
            <a:endParaRPr kumimoji="1" lang="en-US" altLang="ja-JP" sz="1600" b="1" dirty="0" smtClean="0">
              <a:latin typeface="メイリオ" panose="020B0604030504040204" pitchFamily="50" charset="-128"/>
              <a:ea typeface="メイリオ" panose="020B0604030504040204" pitchFamily="50" charset="-128"/>
            </a:endParaRPr>
          </a:p>
          <a:p>
            <a:r>
              <a:rPr kumimoji="1" lang="ja-JP" altLang="en-US" sz="1600" b="1" dirty="0" smtClean="0">
                <a:latin typeface="メイリオ" panose="020B0604030504040204" pitchFamily="50" charset="-128"/>
                <a:ea typeface="メイリオ" panose="020B0604030504040204" pitchFamily="50" charset="-128"/>
              </a:rPr>
              <a:t>携帯電話番号を入力した場合は</a:t>
            </a:r>
            <a:endParaRPr kumimoji="1" lang="en-US" altLang="ja-JP" sz="1600" b="1" dirty="0" smtClean="0">
              <a:latin typeface="メイリオ" panose="020B0604030504040204" pitchFamily="50" charset="-128"/>
              <a:ea typeface="メイリオ" panose="020B0604030504040204" pitchFamily="50" charset="-128"/>
            </a:endParaRPr>
          </a:p>
          <a:p>
            <a:r>
              <a:rPr kumimoji="1" lang="en-US" altLang="ja-JP" sz="1600" b="1" dirty="0" smtClean="0">
                <a:latin typeface="メイリオ" panose="020B0604030504040204" pitchFamily="50" charset="-128"/>
                <a:ea typeface="メイリオ" panose="020B0604030504040204" pitchFamily="50" charset="-128"/>
              </a:rPr>
              <a:t>SMS</a:t>
            </a:r>
            <a:r>
              <a:rPr kumimoji="1" lang="ja-JP" altLang="en-US" sz="1600" b="1" dirty="0" smtClean="0">
                <a:latin typeface="メイリオ" panose="020B0604030504040204" pitchFamily="50" charset="-128"/>
                <a:ea typeface="メイリオ" panose="020B0604030504040204" pitchFamily="50" charset="-128"/>
              </a:rPr>
              <a:t>（ショートメール）、</a:t>
            </a:r>
            <a:endParaRPr kumimoji="1" lang="en-US" altLang="ja-JP" sz="1600" b="1" dirty="0" smtClean="0">
              <a:latin typeface="メイリオ" panose="020B0604030504040204" pitchFamily="50" charset="-128"/>
              <a:ea typeface="メイリオ" panose="020B0604030504040204" pitchFamily="50" charset="-128"/>
            </a:endParaRPr>
          </a:p>
          <a:p>
            <a:r>
              <a:rPr kumimoji="1" lang="ja-JP" altLang="en-US" sz="1600" b="1" dirty="0" smtClean="0">
                <a:latin typeface="メイリオ" panose="020B0604030504040204" pitchFamily="50" charset="-128"/>
                <a:ea typeface="メイリオ" panose="020B0604030504040204" pitchFamily="50" charset="-128"/>
              </a:rPr>
              <a:t>メールアドレスを有力した場合はメールに</a:t>
            </a:r>
            <a:endParaRPr kumimoji="1" lang="en-US" altLang="ja-JP" sz="1600" b="1" dirty="0" smtClean="0">
              <a:latin typeface="メイリオ" panose="020B0604030504040204" pitchFamily="50" charset="-128"/>
              <a:ea typeface="メイリオ" panose="020B0604030504040204" pitchFamily="50" charset="-128"/>
            </a:endParaRPr>
          </a:p>
          <a:p>
            <a:r>
              <a:rPr kumimoji="1" lang="ja-JP" altLang="en-US" sz="1600" b="1" dirty="0">
                <a:latin typeface="メイリオ" panose="020B0604030504040204" pitchFamily="50" charset="-128"/>
                <a:ea typeface="メイリオ" panose="020B0604030504040204" pitchFamily="50" charset="-128"/>
              </a:rPr>
              <a:t>確認</a:t>
            </a:r>
            <a:r>
              <a:rPr kumimoji="1" lang="ja-JP" altLang="en-US" sz="1600" b="1" dirty="0" smtClean="0">
                <a:latin typeface="メイリオ" panose="020B0604030504040204" pitchFamily="50" charset="-128"/>
                <a:ea typeface="メイリオ" panose="020B0604030504040204" pitchFamily="50" charset="-128"/>
              </a:rPr>
              <a:t>コードが届きます。</a:t>
            </a:r>
            <a:endParaRPr kumimoji="1" lang="en-US" altLang="ja-JP" sz="1600" b="1" dirty="0" smtClean="0">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2854207" y="5485114"/>
            <a:ext cx="4491406" cy="830997"/>
          </a:xfrm>
          <a:prstGeom prst="rect">
            <a:avLst/>
          </a:prstGeom>
          <a:noFill/>
        </p:spPr>
        <p:txBody>
          <a:bodyPr wrap="square" rtlCol="0">
            <a:spAutoFit/>
          </a:bodyPr>
          <a:lstStyle/>
          <a:p>
            <a:r>
              <a:rPr kumimoji="1" lang="ja-JP" altLang="en-US" sz="1600" b="1" dirty="0" smtClean="0">
                <a:latin typeface="メイリオ" panose="020B0604030504040204" pitchFamily="50" charset="-128"/>
                <a:ea typeface="メイリオ" panose="020B0604030504040204" pitchFamily="50" charset="-128"/>
              </a:rPr>
              <a:t>（</a:t>
            </a:r>
            <a:r>
              <a:rPr kumimoji="1" lang="en-US" altLang="ja-JP" sz="1600" b="1" dirty="0" smtClean="0">
                <a:latin typeface="メイリオ" panose="020B0604030504040204" pitchFamily="50" charset="-128"/>
                <a:ea typeface="メイリオ" panose="020B0604030504040204" pitchFamily="50" charset="-128"/>
              </a:rPr>
              <a:t>4</a:t>
            </a:r>
            <a:r>
              <a:rPr kumimoji="1" lang="ja-JP" altLang="en-US" sz="1600" b="1" dirty="0" smtClean="0">
                <a:latin typeface="メイリオ" panose="020B0604030504040204" pitchFamily="50" charset="-128"/>
                <a:ea typeface="メイリオ" panose="020B0604030504040204" pitchFamily="50" charset="-128"/>
              </a:rPr>
              <a:t>）確認コードを入力する</a:t>
            </a:r>
            <a:endParaRPr kumimoji="1" lang="en-US" altLang="ja-JP" sz="1600" b="1" dirty="0" smtClean="0">
              <a:latin typeface="メイリオ" panose="020B0604030504040204" pitchFamily="50" charset="-128"/>
              <a:ea typeface="メイリオ" panose="020B0604030504040204" pitchFamily="50" charset="-128"/>
            </a:endParaRPr>
          </a:p>
          <a:p>
            <a:r>
              <a:rPr kumimoji="1" lang="ja-JP" altLang="en-US" sz="1600" b="1" dirty="0" smtClean="0">
                <a:latin typeface="メイリオ" panose="020B0604030504040204" pitchFamily="50" charset="-128"/>
                <a:ea typeface="メイリオ" panose="020B0604030504040204" pitchFamily="50" charset="-128"/>
              </a:rPr>
              <a:t>確認コードを左の枠の中に入力をし</a:t>
            </a:r>
            <a:endParaRPr kumimoji="1" lang="en-US" altLang="ja-JP" sz="1600" b="1" dirty="0" smtClean="0">
              <a:latin typeface="メイリオ" panose="020B0604030504040204" pitchFamily="50" charset="-128"/>
              <a:ea typeface="メイリオ" panose="020B0604030504040204" pitchFamily="50" charset="-128"/>
            </a:endParaRPr>
          </a:p>
          <a:p>
            <a:r>
              <a:rPr kumimoji="1" lang="ja-JP" altLang="en-US" sz="1600" b="1" dirty="0" smtClean="0">
                <a:latin typeface="メイリオ" panose="020B0604030504040204" pitchFamily="50" charset="-128"/>
                <a:ea typeface="メイリオ" panose="020B0604030504040204" pitchFamily="50" charset="-128"/>
              </a:rPr>
              <a:t>「次へ」をタップしてください。</a:t>
            </a:r>
            <a:endParaRPr kumimoji="1" lang="ja-JP" altLang="en-US" sz="1600" b="1" dirty="0">
              <a:latin typeface="メイリオ" panose="020B0604030504040204" pitchFamily="50" charset="-128"/>
              <a:ea typeface="メイリオ" panose="020B0604030504040204" pitchFamily="50" charset="-128"/>
            </a:endParaRPr>
          </a:p>
        </p:txBody>
      </p:sp>
      <p:pic>
        <p:nvPicPr>
          <p:cNvPr id="11" name="図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338" y="562513"/>
            <a:ext cx="691961" cy="691961"/>
          </a:xfrm>
          <a:prstGeom prst="rect">
            <a:avLst/>
          </a:prstGeom>
        </p:spPr>
      </p:pic>
      <p:grpSp>
        <p:nvGrpSpPr>
          <p:cNvPr id="15" name="グループ化 14"/>
          <p:cNvGrpSpPr/>
          <p:nvPr/>
        </p:nvGrpSpPr>
        <p:grpSpPr>
          <a:xfrm>
            <a:off x="365625" y="1488194"/>
            <a:ext cx="956816" cy="920431"/>
            <a:chOff x="413910" y="1766612"/>
            <a:chExt cx="956816" cy="920431"/>
          </a:xfrm>
        </p:grpSpPr>
        <p:sp>
          <p:nvSpPr>
            <p:cNvPr id="14" name="楕円 13"/>
            <p:cNvSpPr/>
            <p:nvPr/>
          </p:nvSpPr>
          <p:spPr>
            <a:xfrm>
              <a:off x="413910" y="1766612"/>
              <a:ext cx="956816" cy="92043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212" y="1867877"/>
              <a:ext cx="806212" cy="806212"/>
            </a:xfrm>
            <a:prstGeom prst="rect">
              <a:avLst/>
            </a:prstGeom>
          </p:spPr>
        </p:pic>
      </p:grpSp>
      <p:sp>
        <p:nvSpPr>
          <p:cNvPr id="16" name="テキスト ボックス 15"/>
          <p:cNvSpPr txBox="1"/>
          <p:nvPr/>
        </p:nvSpPr>
        <p:spPr>
          <a:xfrm>
            <a:off x="2366594" y="2218529"/>
            <a:ext cx="4491406" cy="1323439"/>
          </a:xfrm>
          <a:prstGeom prst="rect">
            <a:avLst/>
          </a:prstGeom>
          <a:noFill/>
        </p:spPr>
        <p:txBody>
          <a:bodyPr wrap="square" rtlCol="0">
            <a:spAutoFit/>
          </a:bodyPr>
          <a:lstStyle/>
          <a:p>
            <a:r>
              <a:rPr kumimoji="1" lang="en-US" altLang="ja-JP" sz="1600" dirty="0" smtClean="0">
                <a:latin typeface="メイリオ" panose="020B0604030504040204" pitchFamily="50" charset="-128"/>
                <a:ea typeface="メイリオ" panose="020B0604030504040204" pitchFamily="50" charset="-128"/>
              </a:rPr>
              <a:t>※</a:t>
            </a:r>
            <a:r>
              <a:rPr kumimoji="1" lang="ja-JP" altLang="en-US" sz="1600" dirty="0" smtClean="0">
                <a:latin typeface="メイリオ" panose="020B0604030504040204" pitchFamily="50" charset="-128"/>
                <a:ea typeface="メイリオ" panose="020B0604030504040204" pitchFamily="50" charset="-128"/>
              </a:rPr>
              <a:t>メールアドレス</a:t>
            </a:r>
            <a:r>
              <a:rPr kumimoji="1" lang="ja-JP" altLang="en-US" sz="1600" dirty="0">
                <a:latin typeface="メイリオ" panose="020B0604030504040204" pitchFamily="50" charset="-128"/>
                <a:ea typeface="メイリオ" panose="020B0604030504040204" pitchFamily="50" charset="-128"/>
              </a:rPr>
              <a:t>を利用する場合はメールアドレスに送信者のアドレスやドメインが受信拒否設定されていると届きません</a:t>
            </a:r>
            <a:r>
              <a:rPr kumimoji="1" lang="ja-JP" altLang="en-US" sz="1600" dirty="0" smtClean="0">
                <a:latin typeface="メイリオ" panose="020B0604030504040204" pitchFamily="50" charset="-128"/>
                <a:ea typeface="メイリオ" panose="020B0604030504040204" pitchFamily="50" charset="-128"/>
              </a:rPr>
              <a:t>。</a:t>
            </a:r>
            <a:endParaRPr kumimoji="1" lang="en-US" altLang="ja-JP" sz="1600" dirty="0" smtClean="0">
              <a:latin typeface="メイリオ" panose="020B0604030504040204" pitchFamily="50" charset="-128"/>
              <a:ea typeface="メイリオ" panose="020B0604030504040204" pitchFamily="50" charset="-128"/>
            </a:endParaRPr>
          </a:p>
          <a:p>
            <a:r>
              <a:rPr kumimoji="1" lang="ja-JP" altLang="en-US" sz="1600" dirty="0" smtClean="0">
                <a:latin typeface="メイリオ" panose="020B0604030504040204" pitchFamily="50" charset="-128"/>
                <a:ea typeface="メイリオ" panose="020B0604030504040204" pitchFamily="50" charset="-128"/>
              </a:rPr>
              <a:t>また迷惑メールフォルダに入っている場合があります。</a:t>
            </a:r>
            <a:endParaRPr kumimoji="1" lang="en-US" altLang="ja-JP" sz="1600" dirty="0">
              <a:latin typeface="メイリオ" panose="020B0604030504040204" pitchFamily="50" charset="-128"/>
              <a:ea typeface="メイリオ" panose="020B0604030504040204" pitchFamily="50" charset="-128"/>
            </a:endParaRPr>
          </a:p>
        </p:txBody>
      </p:sp>
      <p:pic>
        <p:nvPicPr>
          <p:cNvPr id="17" name="図 16">
            <a:extLst>
              <a:ext uri="{FF2B5EF4-FFF2-40B4-BE49-F238E27FC236}">
                <a16:creationId xmlns:a16="http://schemas.microsoft.com/office/drawing/2014/main" id="{8B42162A-4C21-1A90-0EB9-80CF9D6288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243" y="3541967"/>
            <a:ext cx="2347599" cy="4971181"/>
          </a:xfrm>
          <a:prstGeom prst="rect">
            <a:avLst/>
          </a:prstGeom>
          <a:ln>
            <a:solidFill>
              <a:schemeClr val="accent1">
                <a:lumMod val="50000"/>
              </a:schemeClr>
            </a:solidFill>
          </a:ln>
        </p:spPr>
      </p:pic>
      <p:sp>
        <p:nvSpPr>
          <p:cNvPr id="18" name="テキスト ボックス 17"/>
          <p:cNvSpPr txBox="1"/>
          <p:nvPr/>
        </p:nvSpPr>
        <p:spPr>
          <a:xfrm>
            <a:off x="38543" y="2600933"/>
            <a:ext cx="2400420" cy="646331"/>
          </a:xfrm>
          <a:prstGeom prst="rect">
            <a:avLst/>
          </a:prstGeom>
          <a:noFill/>
        </p:spPr>
        <p:txBody>
          <a:bodyPr wrap="square" rtlCol="0">
            <a:spAutoFit/>
          </a:bodyPr>
          <a:lstStyle/>
          <a:p>
            <a:r>
              <a:rPr kumimoji="1" lang="en-US" altLang="ja-JP" sz="1200" b="1" dirty="0" smtClean="0">
                <a:solidFill>
                  <a:srgbClr val="000099"/>
                </a:solidFill>
                <a:latin typeface="メイリオ" panose="020B0604030504040204" pitchFamily="50" charset="-128"/>
                <a:ea typeface="メイリオ" panose="020B0604030504040204" pitchFamily="50" charset="-128"/>
              </a:rPr>
              <a:t>※</a:t>
            </a:r>
            <a:r>
              <a:rPr kumimoji="1" lang="ja-JP" altLang="en-US" sz="1200" b="1" dirty="0" smtClean="0">
                <a:solidFill>
                  <a:srgbClr val="000099"/>
                </a:solidFill>
                <a:latin typeface="メイリオ" panose="020B0604030504040204" pitchFamily="50" charset="-128"/>
                <a:ea typeface="メイリオ" panose="020B0604030504040204" pitchFamily="50" charset="-128"/>
              </a:rPr>
              <a:t>ショートメールと</a:t>
            </a:r>
            <a:endParaRPr kumimoji="1" lang="en-US" altLang="ja-JP" sz="1200" b="1" dirty="0" smtClean="0">
              <a:solidFill>
                <a:srgbClr val="000099"/>
              </a:solidFill>
              <a:latin typeface="メイリオ" panose="020B0604030504040204" pitchFamily="50" charset="-128"/>
              <a:ea typeface="メイリオ" panose="020B0604030504040204" pitchFamily="50" charset="-128"/>
            </a:endParaRPr>
          </a:p>
          <a:p>
            <a:r>
              <a:rPr kumimoji="1" lang="ja-JP" altLang="en-US" sz="1200" b="1" dirty="0" smtClean="0">
                <a:solidFill>
                  <a:srgbClr val="000099"/>
                </a:solidFill>
                <a:latin typeface="メイリオ" panose="020B0604030504040204" pitchFamily="50" charset="-128"/>
                <a:ea typeface="メイリオ" panose="020B0604030504040204" pitchFamily="50" charset="-128"/>
              </a:rPr>
              <a:t>メールのアイコンは参考です。</a:t>
            </a:r>
            <a:endParaRPr kumimoji="1" lang="en-US" altLang="ja-JP" sz="1200" b="1" dirty="0" smtClean="0">
              <a:solidFill>
                <a:srgbClr val="000099"/>
              </a:solidFill>
              <a:latin typeface="メイリオ" panose="020B0604030504040204" pitchFamily="50" charset="-128"/>
              <a:ea typeface="メイリオ" panose="020B0604030504040204" pitchFamily="50" charset="-128"/>
            </a:endParaRPr>
          </a:p>
          <a:p>
            <a:endParaRPr kumimoji="1" lang="ja-JP" altLang="en-US" sz="1200" b="1" dirty="0">
              <a:solidFill>
                <a:srgbClr val="000099"/>
              </a:solidFill>
              <a:latin typeface="メイリオ" panose="020B0604030504040204" pitchFamily="50" charset="-128"/>
              <a:ea typeface="メイリオ" panose="020B0604030504040204" pitchFamily="50" charset="-128"/>
            </a:endParaRPr>
          </a:p>
        </p:txBody>
      </p:sp>
      <p:sp>
        <p:nvSpPr>
          <p:cNvPr id="20" name="角丸四角形 19"/>
          <p:cNvSpPr/>
          <p:nvPr/>
        </p:nvSpPr>
        <p:spPr>
          <a:xfrm>
            <a:off x="336467" y="5636108"/>
            <a:ext cx="2287112" cy="680003"/>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858760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pic>
        <p:nvPicPr>
          <p:cNvPr id="24" name="図 23">
            <a:extLst>
              <a:ext uri="{FF2B5EF4-FFF2-40B4-BE49-F238E27FC236}">
                <a16:creationId xmlns:a16="http://schemas.microsoft.com/office/drawing/2014/main" id="{FD4446BF-DB75-1AB2-2F19-3257AA64B1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4324" y="161878"/>
            <a:ext cx="2432645" cy="5158511"/>
          </a:xfrm>
          <a:prstGeom prst="rect">
            <a:avLst/>
          </a:prstGeom>
          <a:ln>
            <a:solidFill>
              <a:schemeClr val="accent1">
                <a:lumMod val="50000"/>
              </a:schemeClr>
            </a:solidFill>
          </a:ln>
        </p:spPr>
      </p:pic>
      <p:sp>
        <p:nvSpPr>
          <p:cNvPr id="17" name="角丸四角形 16"/>
          <p:cNvSpPr/>
          <p:nvPr/>
        </p:nvSpPr>
        <p:spPr>
          <a:xfrm>
            <a:off x="296828" y="700188"/>
            <a:ext cx="2232620" cy="226718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2637538" y="792139"/>
            <a:ext cx="4491406" cy="338554"/>
          </a:xfrm>
          <a:prstGeom prst="rect">
            <a:avLst/>
          </a:prstGeom>
          <a:noFill/>
        </p:spPr>
        <p:txBody>
          <a:bodyPr wrap="square" rtlCol="0">
            <a:spAutoFit/>
          </a:bodyPr>
          <a:lstStyle/>
          <a:p>
            <a:r>
              <a:rPr kumimoji="1" lang="ja-JP" altLang="en-US" sz="1600" b="1" dirty="0" smtClean="0">
                <a:latin typeface="メイリオ" panose="020B0604030504040204" pitchFamily="50" charset="-128"/>
                <a:ea typeface="メイリオ" panose="020B0604030504040204" pitchFamily="50" charset="-128"/>
              </a:rPr>
              <a:t>（</a:t>
            </a:r>
            <a:r>
              <a:rPr kumimoji="1" lang="en-US" altLang="ja-JP" sz="1600" b="1" dirty="0" smtClean="0">
                <a:latin typeface="メイリオ" panose="020B0604030504040204" pitchFamily="50" charset="-128"/>
                <a:ea typeface="メイリオ" panose="020B0604030504040204" pitchFamily="50" charset="-128"/>
              </a:rPr>
              <a:t>5</a:t>
            </a:r>
            <a:r>
              <a:rPr kumimoji="1" lang="ja-JP" altLang="en-US" sz="1600" b="1" dirty="0" smtClean="0">
                <a:latin typeface="メイリオ" panose="020B0604030504040204" pitchFamily="50" charset="-128"/>
                <a:ea typeface="メイリオ" panose="020B0604030504040204" pitchFamily="50" charset="-128"/>
              </a:rPr>
              <a:t>）プロフィールを設定する。</a:t>
            </a:r>
            <a:endParaRPr kumimoji="1" lang="ja-JP" altLang="en-US" sz="1600" b="1" dirty="0">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2853186" y="1370767"/>
            <a:ext cx="3384247" cy="3539430"/>
          </a:xfrm>
          <a:prstGeom prst="rect">
            <a:avLst/>
          </a:prstGeom>
          <a:noFill/>
        </p:spPr>
        <p:txBody>
          <a:bodyPr wrap="square" rtlCol="0">
            <a:spAutoFit/>
          </a:bodyPr>
          <a:lstStyle/>
          <a:p>
            <a:r>
              <a:rPr kumimoji="1" lang="ja-JP" altLang="en-US" sz="1600" b="1" dirty="0" smtClean="0">
                <a:latin typeface="メイリオ" panose="020B0604030504040204" pitchFamily="50" charset="-128"/>
                <a:ea typeface="メイリオ" panose="020B0604030504040204" pitchFamily="50" charset="-128"/>
              </a:rPr>
              <a:t>「ニックネーム」「生年月日」を入力してください。</a:t>
            </a:r>
            <a:endParaRPr kumimoji="1" lang="en-US" altLang="ja-JP" sz="1600" b="1" dirty="0" smtClean="0">
              <a:latin typeface="メイリオ" panose="020B0604030504040204" pitchFamily="50" charset="-128"/>
              <a:ea typeface="メイリオ" panose="020B0604030504040204" pitchFamily="50" charset="-128"/>
            </a:endParaRPr>
          </a:p>
          <a:p>
            <a:r>
              <a:rPr kumimoji="1" lang="ja-JP" altLang="en-US" sz="1600" b="1" dirty="0" smtClean="0">
                <a:latin typeface="メイリオ" panose="020B0604030504040204" pitchFamily="50" charset="-128"/>
                <a:ea typeface="メイリオ" panose="020B0604030504040204" pitchFamily="50" charset="-128"/>
              </a:rPr>
              <a:t>ニックネームはランキング表示に利用します。</a:t>
            </a:r>
            <a:endParaRPr kumimoji="1" lang="en-US" altLang="ja-JP" sz="1600" b="1" dirty="0" smtClean="0">
              <a:latin typeface="メイリオ" panose="020B0604030504040204" pitchFamily="50" charset="-128"/>
              <a:ea typeface="メイリオ" panose="020B0604030504040204" pitchFamily="50" charset="-128"/>
            </a:endParaRPr>
          </a:p>
          <a:p>
            <a:r>
              <a:rPr kumimoji="1" lang="ja-JP" altLang="en-US" sz="1600" b="1" dirty="0" smtClean="0">
                <a:latin typeface="メイリオ" panose="020B0604030504040204" pitchFamily="50" charset="-128"/>
                <a:ea typeface="メイリオ" panose="020B0604030504040204" pitchFamily="50" charset="-128"/>
              </a:rPr>
              <a:t>生年月日と性別は状況に応じたプログラムを提案します。</a:t>
            </a:r>
            <a:endParaRPr kumimoji="1" lang="en-US" altLang="ja-JP" sz="1600" b="1" dirty="0">
              <a:latin typeface="メイリオ" panose="020B0604030504040204" pitchFamily="50" charset="-128"/>
              <a:ea typeface="メイリオ" panose="020B0604030504040204" pitchFamily="50" charset="-128"/>
            </a:endParaRPr>
          </a:p>
          <a:p>
            <a:r>
              <a:rPr kumimoji="1" lang="ja-JP" altLang="en-US" sz="1600" b="1" dirty="0">
                <a:latin typeface="メイリオ" panose="020B0604030504040204" pitchFamily="50" charset="-128"/>
                <a:ea typeface="メイリオ" panose="020B0604030504040204" pitchFamily="50" charset="-128"/>
              </a:rPr>
              <a:t>郵便</a:t>
            </a:r>
            <a:r>
              <a:rPr kumimoji="1" lang="ja-JP" altLang="en-US" sz="1600" b="1" dirty="0" smtClean="0">
                <a:latin typeface="メイリオ" panose="020B0604030504040204" pitchFamily="50" charset="-128"/>
                <a:ea typeface="メイリオ" panose="020B0604030504040204" pitchFamily="50" charset="-128"/>
              </a:rPr>
              <a:t>番号は、</a:t>
            </a:r>
            <a:r>
              <a:rPr kumimoji="1" lang="en-US" altLang="ja-JP" sz="1600" b="1" dirty="0" smtClean="0">
                <a:latin typeface="メイリオ" panose="020B0604030504040204" pitchFamily="50" charset="-128"/>
                <a:ea typeface="メイリオ" panose="020B0604030504040204" pitchFamily="50" charset="-128"/>
              </a:rPr>
              <a:t>Smart 5min</a:t>
            </a:r>
            <a:r>
              <a:rPr kumimoji="1" lang="ja-JP" altLang="en-US" sz="1600" b="1" dirty="0" smtClean="0">
                <a:latin typeface="メイリオ" panose="020B0604030504040204" pitchFamily="50" charset="-128"/>
                <a:ea typeface="メイリオ" panose="020B0604030504040204" pitchFamily="50" charset="-128"/>
              </a:rPr>
              <a:t>を</a:t>
            </a:r>
            <a:endParaRPr kumimoji="1" lang="en-US" altLang="ja-JP" sz="1600" b="1" dirty="0" smtClean="0">
              <a:latin typeface="メイリオ" panose="020B0604030504040204" pitchFamily="50" charset="-128"/>
              <a:ea typeface="メイリオ" panose="020B0604030504040204" pitchFamily="50" charset="-128"/>
            </a:endParaRPr>
          </a:p>
          <a:p>
            <a:r>
              <a:rPr kumimoji="1" lang="ja-JP" altLang="en-US" sz="1600" b="1" dirty="0" smtClean="0">
                <a:latin typeface="メイリオ" panose="020B0604030504040204" pitchFamily="50" charset="-128"/>
                <a:ea typeface="メイリオ" panose="020B0604030504040204" pitchFamily="50" charset="-128"/>
              </a:rPr>
              <a:t>「文京健康アプリ</a:t>
            </a:r>
            <a:r>
              <a:rPr kumimoji="1" lang="ja-JP" altLang="en-US" sz="1600" b="1" dirty="0" err="1" smtClean="0">
                <a:latin typeface="メイリオ" panose="020B0604030504040204" pitchFamily="50" charset="-128"/>
                <a:ea typeface="メイリオ" panose="020B0604030504040204" pitchFamily="50" charset="-128"/>
              </a:rPr>
              <a:t>ふ</a:t>
            </a:r>
            <a:r>
              <a:rPr kumimoji="1" lang="ja-JP" altLang="en-US" sz="1600" b="1" dirty="0" smtClean="0">
                <a:latin typeface="メイリオ" panose="020B0604030504040204" pitchFamily="50" charset="-128"/>
                <a:ea typeface="メイリオ" panose="020B0604030504040204" pitchFamily="50" charset="-128"/>
              </a:rPr>
              <a:t>ー</a:t>
            </a:r>
            <a:r>
              <a:rPr kumimoji="1" lang="ja-JP" altLang="en-US" sz="1600" b="1" dirty="0" err="1" smtClean="0">
                <a:latin typeface="メイリオ" panose="020B0604030504040204" pitchFamily="50" charset="-128"/>
                <a:ea typeface="メイリオ" panose="020B0604030504040204" pitchFamily="50" charset="-128"/>
              </a:rPr>
              <a:t>み</a:t>
            </a:r>
            <a:r>
              <a:rPr kumimoji="1" lang="ja-JP" altLang="en-US" sz="1600" b="1" dirty="0" smtClean="0">
                <a:latin typeface="メイリオ" panose="020B0604030504040204" pitchFamily="50" charset="-128"/>
                <a:ea typeface="メイリオ" panose="020B0604030504040204" pitchFamily="50" charset="-128"/>
              </a:rPr>
              <a:t>ー」に</a:t>
            </a:r>
            <a:endParaRPr kumimoji="1" lang="en-US" altLang="ja-JP" sz="1600" b="1" dirty="0" smtClean="0">
              <a:latin typeface="メイリオ" panose="020B0604030504040204" pitchFamily="50" charset="-128"/>
              <a:ea typeface="メイリオ" panose="020B0604030504040204" pitchFamily="50" charset="-128"/>
            </a:endParaRPr>
          </a:p>
          <a:p>
            <a:r>
              <a:rPr kumimoji="1" lang="ja-JP" altLang="en-US" sz="1600" b="1" dirty="0" smtClean="0">
                <a:latin typeface="メイリオ" panose="020B0604030504040204" pitchFamily="50" charset="-128"/>
                <a:ea typeface="メイリオ" panose="020B0604030504040204" pitchFamily="50" charset="-128"/>
              </a:rPr>
              <a:t>切り替えるために必ず必要です。</a:t>
            </a:r>
            <a:endParaRPr kumimoji="1" lang="en-US" altLang="ja-JP" sz="1600" b="1" dirty="0" smtClean="0">
              <a:latin typeface="メイリオ" panose="020B0604030504040204" pitchFamily="50" charset="-128"/>
              <a:ea typeface="メイリオ" panose="020B0604030504040204" pitchFamily="50" charset="-128"/>
            </a:endParaRPr>
          </a:p>
          <a:p>
            <a:r>
              <a:rPr kumimoji="1" lang="ja-JP" altLang="en-US" sz="1600" b="1" dirty="0">
                <a:solidFill>
                  <a:srgbClr val="FF0000"/>
                </a:solidFill>
                <a:latin typeface="メイリオ" panose="020B0604030504040204" pitchFamily="50" charset="-128"/>
                <a:ea typeface="メイリオ" panose="020B0604030504040204" pitchFamily="50" charset="-128"/>
              </a:rPr>
              <a:t>ハイフン</a:t>
            </a:r>
            <a:r>
              <a:rPr kumimoji="1" lang="ja-JP" altLang="en-US" sz="1600" b="1" dirty="0" smtClean="0">
                <a:solidFill>
                  <a:srgbClr val="FF0000"/>
                </a:solidFill>
                <a:latin typeface="メイリオ" panose="020B0604030504040204" pitchFamily="50" charset="-128"/>
                <a:ea typeface="メイリオ" panose="020B0604030504040204" pitchFamily="50" charset="-128"/>
              </a:rPr>
              <a:t>を抜いた</a:t>
            </a:r>
            <a:r>
              <a:rPr kumimoji="1" lang="en-US" altLang="ja-JP" sz="1600" b="1" dirty="0" smtClean="0">
                <a:latin typeface="メイリオ" panose="020B0604030504040204" pitchFamily="50" charset="-128"/>
                <a:ea typeface="メイリオ" panose="020B0604030504040204" pitchFamily="50" charset="-128"/>
              </a:rPr>
              <a:t>7</a:t>
            </a:r>
            <a:r>
              <a:rPr kumimoji="1" lang="ja-JP" altLang="en-US" sz="1600" b="1" dirty="0" smtClean="0">
                <a:latin typeface="メイリオ" panose="020B0604030504040204" pitchFamily="50" charset="-128"/>
                <a:ea typeface="メイリオ" panose="020B0604030504040204" pitchFamily="50" charset="-128"/>
              </a:rPr>
              <a:t>桁の郵便番号を入力してください。</a:t>
            </a:r>
            <a:endParaRPr kumimoji="1" lang="en-US" altLang="ja-JP" sz="1600" b="1" dirty="0" smtClean="0">
              <a:latin typeface="メイリオ" panose="020B0604030504040204" pitchFamily="50" charset="-128"/>
              <a:ea typeface="メイリオ" panose="020B0604030504040204" pitchFamily="50" charset="-128"/>
            </a:endParaRPr>
          </a:p>
          <a:p>
            <a:endParaRPr kumimoji="1" lang="en-US" altLang="ja-JP" sz="1600" b="1" dirty="0">
              <a:latin typeface="メイリオ" panose="020B0604030504040204" pitchFamily="50" charset="-128"/>
              <a:ea typeface="メイリオ" panose="020B0604030504040204" pitchFamily="50" charset="-128"/>
            </a:endParaRPr>
          </a:p>
          <a:p>
            <a:r>
              <a:rPr kumimoji="1" lang="ja-JP" altLang="en-US" sz="1600" b="1" dirty="0" smtClean="0">
                <a:latin typeface="メイリオ" panose="020B0604030504040204" pitchFamily="50" charset="-128"/>
                <a:ea typeface="メイリオ" panose="020B0604030504040204" pitchFamily="50" charset="-128"/>
              </a:rPr>
              <a:t>入力が終了したら「次へ」をタップしてください。</a:t>
            </a:r>
            <a:endParaRPr kumimoji="1" lang="en-US" altLang="ja-JP" sz="1600" b="1" dirty="0" smtClean="0">
              <a:latin typeface="メイリオ" panose="020B0604030504040204" pitchFamily="50" charset="-128"/>
              <a:ea typeface="メイリオ" panose="020B0604030504040204" pitchFamily="50" charset="-128"/>
            </a:endParaRPr>
          </a:p>
        </p:txBody>
      </p:sp>
      <p:sp>
        <p:nvSpPr>
          <p:cNvPr id="18" name="角丸四角形 17"/>
          <p:cNvSpPr/>
          <p:nvPr/>
        </p:nvSpPr>
        <p:spPr>
          <a:xfrm>
            <a:off x="2041451" y="3166901"/>
            <a:ext cx="596087" cy="830941"/>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図 24">
            <a:extLst>
              <a:ext uri="{FF2B5EF4-FFF2-40B4-BE49-F238E27FC236}">
                <a16:creationId xmlns:a16="http://schemas.microsoft.com/office/drawing/2014/main" id="{EF88027E-ED5E-3955-4FCC-5E8A7E74EDB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4" t="5729" r="-1007" b="882"/>
          <a:stretch/>
        </p:blipFill>
        <p:spPr>
          <a:xfrm>
            <a:off x="449478" y="5391116"/>
            <a:ext cx="2297492" cy="4486890"/>
          </a:xfrm>
          <a:prstGeom prst="rect">
            <a:avLst/>
          </a:prstGeom>
          <a:ln>
            <a:solidFill>
              <a:schemeClr val="accent1">
                <a:lumMod val="50000"/>
              </a:schemeClr>
            </a:solidFill>
          </a:ln>
        </p:spPr>
      </p:pic>
      <p:sp>
        <p:nvSpPr>
          <p:cNvPr id="26" name="テキスト ボックス 25"/>
          <p:cNvSpPr txBox="1"/>
          <p:nvPr/>
        </p:nvSpPr>
        <p:spPr>
          <a:xfrm>
            <a:off x="3024276" y="5256212"/>
            <a:ext cx="3384247" cy="1077218"/>
          </a:xfrm>
          <a:prstGeom prst="rect">
            <a:avLst/>
          </a:prstGeom>
          <a:noFill/>
        </p:spPr>
        <p:txBody>
          <a:bodyPr wrap="square" rtlCol="0">
            <a:spAutoFit/>
          </a:bodyPr>
          <a:lstStyle/>
          <a:p>
            <a:r>
              <a:rPr kumimoji="1" lang="ja-JP" altLang="en-US" sz="1600" b="1" dirty="0" smtClean="0">
                <a:latin typeface="メイリオ" panose="020B0604030504040204" pitchFamily="50" charset="-128"/>
                <a:ea typeface="メイリオ" panose="020B0604030504040204" pitchFamily="50" charset="-128"/>
              </a:rPr>
              <a:t>アプリの説明や注意事項が表示されます。</a:t>
            </a:r>
            <a:endParaRPr kumimoji="1" lang="en-US" altLang="ja-JP" sz="1600" b="1" dirty="0" smtClean="0">
              <a:latin typeface="メイリオ" panose="020B0604030504040204" pitchFamily="50" charset="-128"/>
              <a:ea typeface="メイリオ" panose="020B0604030504040204" pitchFamily="50" charset="-128"/>
            </a:endParaRPr>
          </a:p>
          <a:p>
            <a:r>
              <a:rPr kumimoji="1" lang="ja-JP" altLang="en-US" sz="1600" b="1" dirty="0" smtClean="0">
                <a:latin typeface="メイリオ" panose="020B0604030504040204" pitchFamily="50" charset="-128"/>
                <a:ea typeface="メイリオ" panose="020B0604030504040204" pitchFamily="50" charset="-128"/>
              </a:rPr>
              <a:t>内容を確認し「同意する」を</a:t>
            </a:r>
            <a:endParaRPr kumimoji="1" lang="en-US" altLang="ja-JP" sz="1600" b="1" dirty="0" smtClean="0">
              <a:latin typeface="メイリオ" panose="020B0604030504040204" pitchFamily="50" charset="-128"/>
              <a:ea typeface="メイリオ" panose="020B0604030504040204" pitchFamily="50" charset="-128"/>
            </a:endParaRPr>
          </a:p>
          <a:p>
            <a:r>
              <a:rPr kumimoji="1" lang="ja-JP" altLang="en-US" sz="1600" b="1" dirty="0" smtClean="0">
                <a:latin typeface="メイリオ" panose="020B0604030504040204" pitchFamily="50" charset="-128"/>
                <a:ea typeface="メイリオ" panose="020B0604030504040204" pitchFamily="50" charset="-128"/>
              </a:rPr>
              <a:t>タップしてください。</a:t>
            </a:r>
            <a:endParaRPr kumimoji="1" lang="en-US" altLang="ja-JP" sz="1600" b="1" dirty="0" smtClean="0">
              <a:latin typeface="メイリオ" panose="020B0604030504040204" pitchFamily="50" charset="-128"/>
              <a:ea typeface="メイリオ" panose="020B0604030504040204" pitchFamily="50" charset="-128"/>
            </a:endParaRPr>
          </a:p>
        </p:txBody>
      </p:sp>
      <p:sp>
        <p:nvSpPr>
          <p:cNvPr id="27" name="角丸四角形 26"/>
          <p:cNvSpPr/>
          <p:nvPr/>
        </p:nvSpPr>
        <p:spPr>
          <a:xfrm>
            <a:off x="504381" y="8245834"/>
            <a:ext cx="2293980" cy="50446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277667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7" name="テキスト ボックス 6"/>
          <p:cNvSpPr txBox="1"/>
          <p:nvPr/>
        </p:nvSpPr>
        <p:spPr>
          <a:xfrm>
            <a:off x="2744714" y="347354"/>
            <a:ext cx="3759671" cy="830997"/>
          </a:xfrm>
          <a:prstGeom prst="rect">
            <a:avLst/>
          </a:prstGeom>
          <a:noFill/>
        </p:spPr>
        <p:txBody>
          <a:bodyPr wrap="square" rtlCol="0">
            <a:spAutoFit/>
          </a:bodyPr>
          <a:lstStyle/>
          <a:p>
            <a:r>
              <a:rPr kumimoji="1" lang="ja-JP" altLang="en-US" sz="2400" b="1" dirty="0" smtClean="0">
                <a:solidFill>
                  <a:srgbClr val="000099"/>
                </a:solidFill>
              </a:rPr>
              <a:t>②ご自分に合った設定に</a:t>
            </a:r>
            <a:endParaRPr kumimoji="1" lang="en-US" altLang="ja-JP" sz="2400" b="1" dirty="0" smtClean="0">
              <a:solidFill>
                <a:srgbClr val="000099"/>
              </a:solidFill>
            </a:endParaRPr>
          </a:p>
          <a:p>
            <a:r>
              <a:rPr kumimoji="1" lang="ja-JP" altLang="en-US" sz="2400" b="1" dirty="0" smtClean="0">
                <a:solidFill>
                  <a:srgbClr val="000099"/>
                </a:solidFill>
              </a:rPr>
              <a:t>してください。</a:t>
            </a:r>
            <a:endParaRPr kumimoji="1" lang="en-US" altLang="ja-JP" sz="2400" b="1" dirty="0" smtClean="0">
              <a:solidFill>
                <a:srgbClr val="000099"/>
              </a:solidFill>
            </a:endParaRPr>
          </a:p>
        </p:txBody>
      </p:sp>
      <p:sp>
        <p:nvSpPr>
          <p:cNvPr id="9" name="テキスト ボックス 8"/>
          <p:cNvSpPr txBox="1"/>
          <p:nvPr/>
        </p:nvSpPr>
        <p:spPr>
          <a:xfrm>
            <a:off x="2828699" y="6109697"/>
            <a:ext cx="4290713" cy="584775"/>
          </a:xfrm>
          <a:prstGeom prst="rect">
            <a:avLst/>
          </a:prstGeom>
          <a:noFill/>
        </p:spPr>
        <p:txBody>
          <a:bodyPr wrap="square" rtlCol="0">
            <a:spAutoFit/>
          </a:bodyPr>
          <a:lstStyle/>
          <a:p>
            <a:r>
              <a:rPr kumimoji="1" lang="ja-JP" altLang="en-US" sz="1600" b="1" dirty="0" smtClean="0">
                <a:latin typeface="メイリオ" panose="020B0604030504040204" pitchFamily="50" charset="-128"/>
                <a:ea typeface="メイリオ" panose="020B0604030504040204" pitchFamily="50" charset="-128"/>
              </a:rPr>
              <a:t>（</a:t>
            </a:r>
            <a:r>
              <a:rPr kumimoji="1" lang="en-US" altLang="ja-JP" sz="1600" b="1" dirty="0" smtClean="0">
                <a:latin typeface="メイリオ" panose="020B0604030504040204" pitchFamily="50" charset="-128"/>
                <a:ea typeface="メイリオ" panose="020B0604030504040204" pitchFamily="50" charset="-128"/>
              </a:rPr>
              <a:t>2</a:t>
            </a:r>
            <a:r>
              <a:rPr kumimoji="1" lang="ja-JP" altLang="en-US" sz="1600" b="1" dirty="0" smtClean="0">
                <a:latin typeface="メイリオ" panose="020B0604030504040204" pitchFamily="50" charset="-128"/>
                <a:ea typeface="メイリオ" panose="020B0604030504040204" pitchFamily="50" charset="-128"/>
              </a:rPr>
              <a:t>）現在の身体状況をお答えください。</a:t>
            </a:r>
            <a:endParaRPr kumimoji="1" lang="en-US" altLang="ja-JP" sz="1600" b="1" dirty="0" smtClean="0">
              <a:latin typeface="メイリオ" panose="020B0604030504040204" pitchFamily="50" charset="-128"/>
              <a:ea typeface="メイリオ" panose="020B0604030504040204" pitchFamily="50" charset="-128"/>
            </a:endParaRPr>
          </a:p>
          <a:p>
            <a:endParaRPr kumimoji="1" lang="ja-JP" altLang="en-US" sz="1600" b="1" dirty="0">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2889418" y="1484756"/>
            <a:ext cx="4491406" cy="584775"/>
          </a:xfrm>
          <a:prstGeom prst="rect">
            <a:avLst/>
          </a:prstGeom>
          <a:noFill/>
        </p:spPr>
        <p:txBody>
          <a:bodyPr wrap="square" rtlCol="0">
            <a:spAutoFit/>
          </a:bodyPr>
          <a:lstStyle/>
          <a:p>
            <a:r>
              <a:rPr kumimoji="1" lang="ja-JP" altLang="en-US" sz="1600" b="1" dirty="0" smtClean="0">
                <a:latin typeface="メイリオ" panose="020B0604030504040204" pitchFamily="50" charset="-128"/>
                <a:ea typeface="メイリオ" panose="020B0604030504040204" pitchFamily="50" charset="-128"/>
              </a:rPr>
              <a:t>（</a:t>
            </a:r>
            <a:r>
              <a:rPr kumimoji="1" lang="en-US" altLang="ja-JP" sz="1600" b="1" dirty="0" smtClean="0">
                <a:latin typeface="メイリオ" panose="020B0604030504040204" pitchFamily="50" charset="-128"/>
                <a:ea typeface="メイリオ" panose="020B0604030504040204" pitchFamily="50" charset="-128"/>
              </a:rPr>
              <a:t>1</a:t>
            </a:r>
            <a:r>
              <a:rPr kumimoji="1" lang="ja-JP" altLang="en-US" sz="1600" b="1" dirty="0" smtClean="0">
                <a:latin typeface="メイリオ" panose="020B0604030504040204" pitchFamily="50" charset="-128"/>
                <a:ea typeface="メイリオ" panose="020B0604030504040204" pitchFamily="50" charset="-128"/>
              </a:rPr>
              <a:t>）「文京区の方にはおすすめ」</a:t>
            </a:r>
            <a:endParaRPr kumimoji="1" lang="en-US" altLang="ja-JP" sz="1600" b="1" dirty="0" smtClean="0">
              <a:latin typeface="メイリオ" panose="020B0604030504040204" pitchFamily="50" charset="-128"/>
              <a:ea typeface="メイリオ" panose="020B0604030504040204" pitchFamily="50" charset="-128"/>
            </a:endParaRPr>
          </a:p>
          <a:p>
            <a:r>
              <a:rPr kumimoji="1" lang="ja-JP" altLang="en-US" sz="1600" b="1" dirty="0" smtClean="0">
                <a:latin typeface="メイリオ" panose="020B0604030504040204" pitchFamily="50" charset="-128"/>
                <a:ea typeface="メイリオ" panose="020B0604030504040204" pitchFamily="50" charset="-128"/>
              </a:rPr>
              <a:t>にある次</a:t>
            </a:r>
            <a:r>
              <a:rPr kumimoji="1" lang="ja-JP" altLang="en-US" sz="1600" b="1" dirty="0" err="1" smtClean="0">
                <a:latin typeface="メイリオ" panose="020B0604030504040204" pitchFamily="50" charset="-128"/>
                <a:ea typeface="メイリオ" panose="020B0604030504040204" pitchFamily="50" charset="-128"/>
              </a:rPr>
              <a:t>へを</a:t>
            </a:r>
            <a:r>
              <a:rPr kumimoji="1" lang="ja-JP" altLang="en-US" sz="1600" b="1" dirty="0" smtClean="0">
                <a:latin typeface="メイリオ" panose="020B0604030504040204" pitchFamily="50" charset="-128"/>
                <a:ea typeface="メイリオ" panose="020B0604030504040204" pitchFamily="50" charset="-128"/>
              </a:rPr>
              <a:t>タップしてください。</a:t>
            </a:r>
            <a:endParaRPr kumimoji="1" lang="ja-JP" altLang="en-US" sz="1600" b="1" dirty="0">
              <a:latin typeface="メイリオ" panose="020B0604030504040204" pitchFamily="50" charset="-128"/>
              <a:ea typeface="メイリオ" panose="020B0604030504040204" pitchFamily="50" charset="-128"/>
            </a:endParaRPr>
          </a:p>
        </p:txBody>
      </p:sp>
      <p:pic>
        <p:nvPicPr>
          <p:cNvPr id="14" name="図 13">
            <a:extLst>
              <a:ext uri="{FF2B5EF4-FFF2-40B4-BE49-F238E27FC236}">
                <a16:creationId xmlns:a16="http://schemas.microsoft.com/office/drawing/2014/main" id="{6F0C7A99-0097-9C8F-9AD2-34ADF8EE25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342" y="234337"/>
            <a:ext cx="2082275" cy="4415539"/>
          </a:xfrm>
          <a:prstGeom prst="rect">
            <a:avLst/>
          </a:prstGeom>
          <a:ln>
            <a:solidFill>
              <a:schemeClr val="accent1">
                <a:lumMod val="50000"/>
              </a:schemeClr>
            </a:solidFill>
          </a:ln>
        </p:spPr>
      </p:pic>
      <p:sp>
        <p:nvSpPr>
          <p:cNvPr id="15" name="角丸四角形 14"/>
          <p:cNvSpPr/>
          <p:nvPr/>
        </p:nvSpPr>
        <p:spPr>
          <a:xfrm>
            <a:off x="579107" y="1352190"/>
            <a:ext cx="1661428" cy="656301"/>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a:extLst>
              <a:ext uri="{FF2B5EF4-FFF2-40B4-BE49-F238E27FC236}">
                <a16:creationId xmlns:a16="http://schemas.microsoft.com/office/drawing/2014/main" id="{18CD02E7-023E-2121-7517-3D831E0FD7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342" y="4805844"/>
            <a:ext cx="2334863" cy="4944211"/>
          </a:xfrm>
          <a:prstGeom prst="rect">
            <a:avLst/>
          </a:prstGeom>
          <a:ln>
            <a:solidFill>
              <a:schemeClr val="accent1">
                <a:lumMod val="50000"/>
              </a:schemeClr>
            </a:solidFill>
          </a:ln>
        </p:spPr>
      </p:pic>
      <p:sp>
        <p:nvSpPr>
          <p:cNvPr id="17" name="角丸四角形 16"/>
          <p:cNvSpPr/>
          <p:nvPr/>
        </p:nvSpPr>
        <p:spPr>
          <a:xfrm>
            <a:off x="579107" y="6624806"/>
            <a:ext cx="1661428" cy="1424041"/>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211460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12" name="テキスト ボックス 11"/>
          <p:cNvSpPr txBox="1"/>
          <p:nvPr/>
        </p:nvSpPr>
        <p:spPr>
          <a:xfrm>
            <a:off x="2461452" y="5497285"/>
            <a:ext cx="4396547" cy="1815882"/>
          </a:xfrm>
          <a:prstGeom prst="rect">
            <a:avLst/>
          </a:prstGeom>
          <a:noFill/>
        </p:spPr>
        <p:txBody>
          <a:bodyPr wrap="square" rtlCol="0">
            <a:spAutoFit/>
          </a:bodyPr>
          <a:lstStyle/>
          <a:p>
            <a:r>
              <a:rPr kumimoji="1" lang="ja-JP" altLang="en-US" sz="1600" b="1" dirty="0" smtClean="0">
                <a:latin typeface="メイリオ" panose="020B0604030504040204" pitchFamily="50" charset="-128"/>
                <a:ea typeface="メイリオ" panose="020B0604030504040204" pitchFamily="50" charset="-128"/>
              </a:rPr>
              <a:t>（</a:t>
            </a:r>
            <a:r>
              <a:rPr kumimoji="1" lang="en-US" altLang="ja-JP" sz="1600" b="1" dirty="0" smtClean="0">
                <a:latin typeface="メイリオ" panose="020B0604030504040204" pitchFamily="50" charset="-128"/>
                <a:ea typeface="メイリオ" panose="020B0604030504040204" pitchFamily="50" charset="-128"/>
              </a:rPr>
              <a:t>4</a:t>
            </a:r>
            <a:r>
              <a:rPr kumimoji="1" lang="ja-JP" altLang="en-US" sz="1600" b="1" dirty="0" smtClean="0">
                <a:latin typeface="メイリオ" panose="020B0604030504040204" pitchFamily="50" charset="-128"/>
                <a:ea typeface="メイリオ" panose="020B0604030504040204" pitchFamily="50" charset="-128"/>
              </a:rPr>
              <a:t>）</a:t>
            </a:r>
            <a:r>
              <a:rPr kumimoji="1" lang="en-US" altLang="ja-JP" sz="1600" b="1" dirty="0" smtClean="0">
                <a:latin typeface="メイリオ" panose="020B0604030504040204" pitchFamily="50" charset="-128"/>
                <a:ea typeface="メイリオ" panose="020B0604030504040204" pitchFamily="50" charset="-128"/>
              </a:rPr>
              <a:t>Smart 5min</a:t>
            </a:r>
            <a:r>
              <a:rPr kumimoji="1" lang="ja-JP" altLang="en-US" sz="1600" b="1" dirty="0" smtClean="0">
                <a:latin typeface="メイリオ" panose="020B0604030504040204" pitchFamily="50" charset="-128"/>
                <a:ea typeface="メイリオ" panose="020B0604030504040204" pitchFamily="50" charset="-128"/>
              </a:rPr>
              <a:t>とヘルスコネクトを接続する許可をする。</a:t>
            </a:r>
            <a:endParaRPr kumimoji="1" lang="en-US" altLang="ja-JP" sz="1600" b="1" dirty="0" smtClean="0">
              <a:latin typeface="メイリオ" panose="020B0604030504040204" pitchFamily="50" charset="-128"/>
              <a:ea typeface="メイリオ" panose="020B0604030504040204" pitchFamily="50" charset="-128"/>
            </a:endParaRPr>
          </a:p>
          <a:p>
            <a:endParaRPr kumimoji="1" lang="en-US" altLang="ja-JP" sz="1600" b="1" dirty="0">
              <a:latin typeface="メイリオ" panose="020B0604030504040204" pitchFamily="50" charset="-128"/>
              <a:ea typeface="メイリオ" panose="020B0604030504040204" pitchFamily="50" charset="-128"/>
            </a:endParaRPr>
          </a:p>
          <a:p>
            <a:r>
              <a:rPr kumimoji="1" lang="en-US" altLang="ja-JP" sz="1600" b="1" dirty="0" smtClean="0">
                <a:latin typeface="メイリオ" panose="020B0604030504040204" pitchFamily="50" charset="-128"/>
                <a:ea typeface="メイリオ" panose="020B0604030504040204" pitchFamily="50" charset="-128"/>
              </a:rPr>
              <a:t>Smart 5min</a:t>
            </a:r>
            <a:r>
              <a:rPr kumimoji="1" lang="ja-JP" altLang="en-US" sz="1600" b="1" dirty="0" smtClean="0">
                <a:latin typeface="メイリオ" panose="020B0604030504040204" pitchFamily="50" charset="-128"/>
                <a:ea typeface="メイリオ" panose="020B0604030504040204" pitchFamily="50" charset="-128"/>
              </a:rPr>
              <a:t>とヘルスコネクトの接続</a:t>
            </a:r>
            <a:endParaRPr kumimoji="1" lang="en-US" altLang="ja-JP" sz="1600" b="1" dirty="0" smtClean="0">
              <a:latin typeface="メイリオ" panose="020B0604030504040204" pitchFamily="50" charset="-128"/>
              <a:ea typeface="メイリオ" panose="020B0604030504040204" pitchFamily="50" charset="-128"/>
            </a:endParaRPr>
          </a:p>
          <a:p>
            <a:r>
              <a:rPr kumimoji="1" lang="ja-JP" altLang="en-US" sz="1600" b="1" dirty="0" smtClean="0">
                <a:latin typeface="メイリオ" panose="020B0604030504040204" pitchFamily="50" charset="-128"/>
                <a:ea typeface="メイリオ" panose="020B0604030504040204" pitchFamily="50" charset="-128"/>
              </a:rPr>
              <a:t>（データアクセス）の許可を確認する画面が出ます。一番下まで画面をスクロールするか</a:t>
            </a:r>
            <a:endParaRPr kumimoji="1" lang="en-US" altLang="ja-JP" sz="1600" b="1" dirty="0" smtClean="0">
              <a:latin typeface="メイリオ" panose="020B0604030504040204" pitchFamily="50" charset="-128"/>
              <a:ea typeface="メイリオ" panose="020B0604030504040204" pitchFamily="50" charset="-128"/>
            </a:endParaRPr>
          </a:p>
          <a:p>
            <a:r>
              <a:rPr kumimoji="1" lang="ja-JP" altLang="en-US" sz="1600" b="1" dirty="0" smtClean="0">
                <a:latin typeface="メイリオ" panose="020B0604030504040204" pitchFamily="50" charset="-128"/>
                <a:ea typeface="メイリオ" panose="020B0604030504040204" pitchFamily="50" charset="-128"/>
              </a:rPr>
              <a:t>「許可する」をタップしてください。</a:t>
            </a:r>
            <a:endParaRPr kumimoji="1" lang="ja-JP" altLang="en-US" sz="1600" b="1" dirty="0">
              <a:latin typeface="メイリオ" panose="020B0604030504040204" pitchFamily="50" charset="-128"/>
              <a:ea typeface="メイリオ" panose="020B0604030504040204" pitchFamily="50" charset="-128"/>
            </a:endParaRPr>
          </a:p>
        </p:txBody>
      </p:sp>
      <p:pic>
        <p:nvPicPr>
          <p:cNvPr id="13" name="図 12">
            <a:extLst>
              <a:ext uri="{FF2B5EF4-FFF2-40B4-BE49-F238E27FC236}">
                <a16:creationId xmlns:a16="http://schemas.microsoft.com/office/drawing/2014/main" id="{4909FABE-19E5-1A5C-426B-4B636CAE4F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169" y="72304"/>
            <a:ext cx="2330283" cy="4934514"/>
          </a:xfrm>
          <a:prstGeom prst="rect">
            <a:avLst/>
          </a:prstGeom>
          <a:ln>
            <a:solidFill>
              <a:schemeClr val="accent1">
                <a:lumMod val="50000"/>
              </a:schemeClr>
            </a:solidFill>
          </a:ln>
        </p:spPr>
      </p:pic>
      <p:sp>
        <p:nvSpPr>
          <p:cNvPr id="14" name="角丸四角形 13"/>
          <p:cNvSpPr/>
          <p:nvPr/>
        </p:nvSpPr>
        <p:spPr>
          <a:xfrm>
            <a:off x="471488" y="2539561"/>
            <a:ext cx="1661428" cy="47836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2592621" y="815369"/>
            <a:ext cx="4212460" cy="1569660"/>
          </a:xfrm>
          <a:prstGeom prst="rect">
            <a:avLst/>
          </a:prstGeom>
          <a:noFill/>
        </p:spPr>
        <p:txBody>
          <a:bodyPr wrap="square" rtlCol="0">
            <a:spAutoFit/>
          </a:bodyPr>
          <a:lstStyle/>
          <a:p>
            <a:r>
              <a:rPr kumimoji="1" lang="ja-JP" altLang="en-US" sz="1600" b="1" dirty="0" smtClean="0">
                <a:latin typeface="メイリオ" panose="020B0604030504040204" pitchFamily="50" charset="-128"/>
                <a:ea typeface="メイリオ" panose="020B0604030504040204" pitchFamily="50" charset="-128"/>
              </a:rPr>
              <a:t>（</a:t>
            </a:r>
            <a:r>
              <a:rPr kumimoji="1" lang="en-US" altLang="ja-JP" sz="1600" b="1" dirty="0">
                <a:latin typeface="メイリオ" panose="020B0604030504040204" pitchFamily="50" charset="-128"/>
                <a:ea typeface="メイリオ" panose="020B0604030504040204" pitchFamily="50" charset="-128"/>
              </a:rPr>
              <a:t>3</a:t>
            </a:r>
            <a:r>
              <a:rPr kumimoji="1" lang="ja-JP" altLang="en-US" sz="1600" b="1" dirty="0" smtClean="0">
                <a:latin typeface="メイリオ" panose="020B0604030504040204" pitchFamily="50" charset="-128"/>
                <a:ea typeface="メイリオ" panose="020B0604030504040204" pitchFamily="50" charset="-128"/>
              </a:rPr>
              <a:t>）歩数データの連携を許可してください。</a:t>
            </a:r>
            <a:endParaRPr kumimoji="1" lang="en-US" altLang="ja-JP" sz="1600" b="1" dirty="0" smtClean="0">
              <a:latin typeface="メイリオ" panose="020B0604030504040204" pitchFamily="50" charset="-128"/>
              <a:ea typeface="メイリオ" panose="020B0604030504040204" pitchFamily="50" charset="-128"/>
            </a:endParaRPr>
          </a:p>
          <a:p>
            <a:endParaRPr kumimoji="1" lang="en-US" altLang="ja-JP" sz="1600" b="1" dirty="0" smtClean="0">
              <a:latin typeface="メイリオ" panose="020B0604030504040204" pitchFamily="50" charset="-128"/>
              <a:ea typeface="メイリオ" panose="020B0604030504040204" pitchFamily="50" charset="-128"/>
            </a:endParaRPr>
          </a:p>
          <a:p>
            <a:r>
              <a:rPr kumimoji="1" lang="ja-JP" altLang="en-US" sz="1600" b="1" dirty="0" smtClean="0">
                <a:latin typeface="メイリオ" panose="020B0604030504040204" pitchFamily="50" charset="-128"/>
                <a:ea typeface="メイリオ" panose="020B0604030504040204" pitchFamily="50" charset="-128"/>
              </a:rPr>
              <a:t>前の設問で「いいえ」を選択した方は歩数データの連携を行う必要があります。</a:t>
            </a:r>
            <a:endParaRPr kumimoji="1" lang="en-US" altLang="ja-JP" sz="1600" b="1" dirty="0" smtClean="0">
              <a:latin typeface="メイリオ" panose="020B0604030504040204" pitchFamily="50" charset="-128"/>
              <a:ea typeface="メイリオ" panose="020B0604030504040204" pitchFamily="50" charset="-128"/>
            </a:endParaRPr>
          </a:p>
          <a:p>
            <a:r>
              <a:rPr kumimoji="1" lang="ja-JP" altLang="en-US" sz="1600" b="1" dirty="0" smtClean="0">
                <a:latin typeface="メイリオ" panose="020B0604030504040204" pitchFamily="50" charset="-128"/>
                <a:ea typeface="メイリオ" panose="020B0604030504040204" pitchFamily="50" charset="-128"/>
              </a:rPr>
              <a:t>「歩数データ」をタップしてください。</a:t>
            </a:r>
            <a:endParaRPr kumimoji="1" lang="en-US" altLang="ja-JP" sz="1600" b="1" dirty="0" smtClean="0">
              <a:latin typeface="メイリオ" panose="020B0604030504040204" pitchFamily="50" charset="-128"/>
              <a:ea typeface="メイリオ" panose="020B0604030504040204" pitchFamily="50" charset="-128"/>
            </a:endParaRPr>
          </a:p>
          <a:p>
            <a:endParaRPr kumimoji="1" lang="ja-JP" altLang="en-US" sz="1600" b="1" dirty="0">
              <a:latin typeface="メイリオ" panose="020B0604030504040204" pitchFamily="50" charset="-128"/>
              <a:ea typeface="メイリオ" panose="020B0604030504040204" pitchFamily="50" charset="-128"/>
            </a:endParaRPr>
          </a:p>
        </p:txBody>
      </p:sp>
      <p:pic>
        <p:nvPicPr>
          <p:cNvPr id="16" name="図 15">
            <a:extLst>
              <a:ext uri="{FF2B5EF4-FFF2-40B4-BE49-F238E27FC236}">
                <a16:creationId xmlns:a16="http://schemas.microsoft.com/office/drawing/2014/main" id="{A81E6497-9CD8-AAEE-CCD3-9CA39178D30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088" r="484"/>
          <a:stretch/>
        </p:blipFill>
        <p:spPr>
          <a:xfrm>
            <a:off x="175375" y="5145945"/>
            <a:ext cx="2286075" cy="4576362"/>
          </a:xfrm>
          <a:prstGeom prst="rect">
            <a:avLst/>
          </a:prstGeom>
        </p:spPr>
      </p:pic>
      <p:sp>
        <p:nvSpPr>
          <p:cNvPr id="17" name="楕円 16"/>
          <p:cNvSpPr/>
          <p:nvPr/>
        </p:nvSpPr>
        <p:spPr>
          <a:xfrm>
            <a:off x="1614286" y="9002692"/>
            <a:ext cx="847164" cy="41005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092823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7" name="テキスト ボックス 6"/>
          <p:cNvSpPr txBox="1"/>
          <p:nvPr/>
        </p:nvSpPr>
        <p:spPr>
          <a:xfrm>
            <a:off x="2620204" y="732516"/>
            <a:ext cx="4237796" cy="1815882"/>
          </a:xfrm>
          <a:prstGeom prst="rect">
            <a:avLst/>
          </a:prstGeom>
          <a:noFill/>
        </p:spPr>
        <p:txBody>
          <a:bodyPr wrap="square" rtlCol="0">
            <a:spAutoFit/>
          </a:bodyPr>
          <a:lstStyle/>
          <a:p>
            <a:r>
              <a:rPr kumimoji="1" lang="ja-JP" altLang="en-US" sz="1600" b="1" dirty="0" smtClean="0">
                <a:latin typeface="メイリオ" panose="020B0604030504040204" pitchFamily="50" charset="-128"/>
                <a:ea typeface="メイリオ" panose="020B0604030504040204" pitchFamily="50" charset="-128"/>
              </a:rPr>
              <a:t>一番</a:t>
            </a:r>
            <a:r>
              <a:rPr kumimoji="1" lang="ja-JP" altLang="en-US" sz="1600" b="1" dirty="0">
                <a:latin typeface="メイリオ" panose="020B0604030504040204" pitchFamily="50" charset="-128"/>
                <a:ea typeface="メイリオ" panose="020B0604030504040204" pitchFamily="50" charset="-128"/>
              </a:rPr>
              <a:t>下</a:t>
            </a:r>
            <a:r>
              <a:rPr kumimoji="1" lang="ja-JP" altLang="en-US" sz="1600" b="1" dirty="0" smtClean="0">
                <a:latin typeface="メイリオ" panose="020B0604030504040204" pitchFamily="50" charset="-128"/>
                <a:ea typeface="メイリオ" panose="020B0604030504040204" pitchFamily="50" charset="-128"/>
              </a:rPr>
              <a:t>までスクロールすると左の画面に</a:t>
            </a:r>
            <a:endParaRPr kumimoji="1" lang="en-US" altLang="ja-JP" sz="1600" b="1" dirty="0" smtClean="0">
              <a:latin typeface="メイリオ" panose="020B0604030504040204" pitchFamily="50" charset="-128"/>
              <a:ea typeface="メイリオ" panose="020B0604030504040204" pitchFamily="50" charset="-128"/>
            </a:endParaRPr>
          </a:p>
          <a:p>
            <a:r>
              <a:rPr kumimoji="1" lang="ja-JP" altLang="en-US" sz="1600" b="1" dirty="0" smtClean="0">
                <a:latin typeface="メイリオ" panose="020B0604030504040204" pitchFamily="50" charset="-128"/>
                <a:ea typeface="メイリオ" panose="020B0604030504040204" pitchFamily="50" charset="-128"/>
              </a:rPr>
              <a:t>なります。</a:t>
            </a:r>
            <a:endParaRPr kumimoji="1" lang="en-US" altLang="ja-JP" sz="1600" b="1" dirty="0" smtClean="0">
              <a:latin typeface="メイリオ" panose="020B0604030504040204" pitchFamily="50" charset="-128"/>
              <a:ea typeface="メイリオ" panose="020B0604030504040204" pitchFamily="50" charset="-128"/>
            </a:endParaRPr>
          </a:p>
          <a:p>
            <a:r>
              <a:rPr kumimoji="1" lang="ja-JP" altLang="en-US" sz="1600" b="1" dirty="0" smtClean="0">
                <a:latin typeface="メイリオ" panose="020B0604030504040204" pitchFamily="50" charset="-128"/>
                <a:ea typeface="メイリオ" panose="020B0604030504040204" pitchFamily="50" charset="-128"/>
              </a:rPr>
              <a:t>「すべて許可」または「歩数」の連携の</a:t>
            </a:r>
            <a:endParaRPr kumimoji="1" lang="en-US" altLang="ja-JP" sz="1600" b="1" dirty="0" smtClean="0">
              <a:latin typeface="メイリオ" panose="020B0604030504040204" pitchFamily="50" charset="-128"/>
              <a:ea typeface="メイリオ" panose="020B0604030504040204" pitchFamily="50" charset="-128"/>
            </a:endParaRPr>
          </a:p>
          <a:p>
            <a:r>
              <a:rPr kumimoji="1" lang="ja-JP" altLang="en-US" sz="1600" b="1" dirty="0" smtClean="0">
                <a:latin typeface="メイリオ" panose="020B0604030504040204" pitchFamily="50" charset="-128"/>
                <a:ea typeface="メイリオ" panose="020B0604030504040204" pitchFamily="50" charset="-128"/>
              </a:rPr>
              <a:t>許可をしてください。</a:t>
            </a:r>
            <a:endParaRPr kumimoji="1" lang="en-US" altLang="ja-JP" sz="1600" b="1" dirty="0" smtClean="0">
              <a:latin typeface="メイリオ" panose="020B0604030504040204" pitchFamily="50" charset="-128"/>
              <a:ea typeface="メイリオ" panose="020B0604030504040204" pitchFamily="50" charset="-128"/>
            </a:endParaRPr>
          </a:p>
          <a:p>
            <a:r>
              <a:rPr kumimoji="1" lang="ja-JP" altLang="en-US" sz="1600" b="1" dirty="0" smtClean="0">
                <a:latin typeface="メイリオ" panose="020B0604030504040204" pitchFamily="50" charset="-128"/>
                <a:ea typeface="メイリオ" panose="020B0604030504040204" pitchFamily="50" charset="-128"/>
              </a:rPr>
              <a:t>どちらか選択したら「許可する」を</a:t>
            </a:r>
            <a:endParaRPr kumimoji="1" lang="en-US" altLang="ja-JP" sz="1600" b="1" dirty="0" smtClean="0">
              <a:latin typeface="メイリオ" panose="020B0604030504040204" pitchFamily="50" charset="-128"/>
              <a:ea typeface="メイリオ" panose="020B0604030504040204" pitchFamily="50" charset="-128"/>
            </a:endParaRPr>
          </a:p>
          <a:p>
            <a:r>
              <a:rPr kumimoji="1" lang="ja-JP" altLang="en-US" sz="1600" b="1" dirty="0" smtClean="0">
                <a:latin typeface="メイリオ" panose="020B0604030504040204" pitchFamily="50" charset="-128"/>
                <a:ea typeface="メイリオ" panose="020B0604030504040204" pitchFamily="50" charset="-128"/>
              </a:rPr>
              <a:t>タップしてください。</a:t>
            </a:r>
            <a:endParaRPr kumimoji="1" lang="en-US" altLang="ja-JP" sz="1600" b="1" dirty="0" smtClean="0">
              <a:latin typeface="メイリオ" panose="020B0604030504040204" pitchFamily="50" charset="-128"/>
              <a:ea typeface="メイリオ" panose="020B0604030504040204" pitchFamily="50" charset="-128"/>
            </a:endParaRPr>
          </a:p>
          <a:p>
            <a:endParaRPr kumimoji="1" lang="ja-JP" altLang="en-US" sz="1600" b="1" dirty="0">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2620204" y="7690686"/>
            <a:ext cx="6237961" cy="707886"/>
          </a:xfrm>
          <a:prstGeom prst="rect">
            <a:avLst/>
          </a:prstGeom>
          <a:noFill/>
        </p:spPr>
        <p:txBody>
          <a:bodyPr wrap="square" rtlCol="0">
            <a:spAutoFit/>
          </a:bodyPr>
          <a:lstStyle/>
          <a:p>
            <a:r>
              <a:rPr kumimoji="1" lang="ja-JP" altLang="en-US" sz="2000" b="1" dirty="0" smtClean="0">
                <a:solidFill>
                  <a:srgbClr val="000099"/>
                </a:solidFill>
              </a:rPr>
              <a:t>「文京健康アプリ</a:t>
            </a:r>
            <a:r>
              <a:rPr kumimoji="1" lang="ja-JP" altLang="en-US" sz="2000" b="1" dirty="0" err="1" smtClean="0">
                <a:solidFill>
                  <a:srgbClr val="000099"/>
                </a:solidFill>
              </a:rPr>
              <a:t>ふ</a:t>
            </a:r>
            <a:r>
              <a:rPr kumimoji="1" lang="ja-JP" altLang="en-US" sz="2000" b="1" dirty="0" smtClean="0">
                <a:solidFill>
                  <a:srgbClr val="000099"/>
                </a:solidFill>
              </a:rPr>
              <a:t>ー</a:t>
            </a:r>
            <a:r>
              <a:rPr kumimoji="1" lang="ja-JP" altLang="en-US" sz="2000" b="1" dirty="0" err="1" smtClean="0">
                <a:solidFill>
                  <a:srgbClr val="000099"/>
                </a:solidFill>
              </a:rPr>
              <a:t>み</a:t>
            </a:r>
            <a:r>
              <a:rPr kumimoji="1" lang="ja-JP" altLang="en-US" sz="2000" b="1" dirty="0" smtClean="0">
                <a:solidFill>
                  <a:srgbClr val="000099"/>
                </a:solidFill>
              </a:rPr>
              <a:t>ー」と</a:t>
            </a:r>
            <a:endParaRPr kumimoji="1" lang="en-US" altLang="ja-JP" sz="2000" b="1" dirty="0" smtClean="0">
              <a:solidFill>
                <a:srgbClr val="000099"/>
              </a:solidFill>
            </a:endParaRPr>
          </a:p>
          <a:p>
            <a:r>
              <a:rPr kumimoji="1" lang="ja-JP" altLang="en-US" sz="2000" b="1" dirty="0" smtClean="0">
                <a:solidFill>
                  <a:srgbClr val="000099"/>
                </a:solidFill>
              </a:rPr>
              <a:t>ヘルスコネクトの連携は完了です。</a:t>
            </a:r>
            <a:endParaRPr kumimoji="1" lang="ja-JP" altLang="en-US" sz="2000" b="1" dirty="0">
              <a:solidFill>
                <a:srgbClr val="000099"/>
              </a:solidFill>
            </a:endParaRPr>
          </a:p>
        </p:txBody>
      </p:sp>
      <p:pic>
        <p:nvPicPr>
          <p:cNvPr id="9" name="図 8">
            <a:extLst>
              <a:ext uri="{FF2B5EF4-FFF2-40B4-BE49-F238E27FC236}">
                <a16:creationId xmlns:a16="http://schemas.microsoft.com/office/drawing/2014/main" id="{D354BA73-49BA-60BC-E01C-D9FE1A98AE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994" y="0"/>
            <a:ext cx="2146031" cy="4550735"/>
          </a:xfrm>
          <a:prstGeom prst="rect">
            <a:avLst/>
          </a:prstGeom>
        </p:spPr>
      </p:pic>
      <p:sp>
        <p:nvSpPr>
          <p:cNvPr id="10" name="角丸四角形 9"/>
          <p:cNvSpPr/>
          <p:nvPr/>
        </p:nvSpPr>
        <p:spPr>
          <a:xfrm>
            <a:off x="237994" y="2601241"/>
            <a:ext cx="2232620" cy="1789229"/>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7E84290F-E818-F72F-74DB-5C977E398F9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t="3902" r="-5274"/>
          <a:stretch/>
        </p:blipFill>
        <p:spPr>
          <a:xfrm>
            <a:off x="164752" y="4709869"/>
            <a:ext cx="2565922" cy="4973848"/>
          </a:xfrm>
          <a:prstGeom prst="rect">
            <a:avLst/>
          </a:prstGeom>
        </p:spPr>
      </p:pic>
      <p:sp>
        <p:nvSpPr>
          <p:cNvPr id="12" name="テキスト ボックス 11"/>
          <p:cNvSpPr txBox="1"/>
          <p:nvPr/>
        </p:nvSpPr>
        <p:spPr>
          <a:xfrm>
            <a:off x="2926940" y="5106041"/>
            <a:ext cx="4237796" cy="1077218"/>
          </a:xfrm>
          <a:prstGeom prst="rect">
            <a:avLst/>
          </a:prstGeom>
          <a:noFill/>
        </p:spPr>
        <p:txBody>
          <a:bodyPr wrap="square" rtlCol="0">
            <a:spAutoFit/>
          </a:bodyPr>
          <a:lstStyle/>
          <a:p>
            <a:r>
              <a:rPr kumimoji="1" lang="ja-JP" altLang="en-US" sz="1600" b="1" dirty="0" smtClean="0">
                <a:latin typeface="メイリオ" panose="020B0604030504040204" pitchFamily="50" charset="-128"/>
                <a:ea typeface="メイリオ" panose="020B0604030504040204" pitchFamily="50" charset="-128"/>
              </a:rPr>
              <a:t>左の画面になりましたら、</a:t>
            </a:r>
            <a:endParaRPr kumimoji="1" lang="en-US" altLang="ja-JP" sz="1600" b="1" dirty="0" smtClean="0">
              <a:latin typeface="メイリオ" panose="020B0604030504040204" pitchFamily="50" charset="-128"/>
              <a:ea typeface="メイリオ" panose="020B0604030504040204" pitchFamily="50" charset="-128"/>
            </a:endParaRPr>
          </a:p>
          <a:p>
            <a:r>
              <a:rPr kumimoji="1" lang="ja-JP" altLang="en-US" sz="1600" b="1" dirty="0" smtClean="0">
                <a:latin typeface="メイリオ" panose="020B0604030504040204" pitchFamily="50" charset="-128"/>
                <a:ea typeface="メイリオ" panose="020B0604030504040204" pitchFamily="50" charset="-128"/>
              </a:rPr>
              <a:t>設定</a:t>
            </a:r>
            <a:r>
              <a:rPr kumimoji="1" lang="ja-JP" altLang="en-US" sz="1600" b="1" dirty="0">
                <a:latin typeface="メイリオ" panose="020B0604030504040204" pitchFamily="50" charset="-128"/>
                <a:ea typeface="メイリオ" panose="020B0604030504040204" pitchFamily="50" charset="-128"/>
              </a:rPr>
              <a:t>完了</a:t>
            </a:r>
            <a:r>
              <a:rPr kumimoji="1" lang="ja-JP" altLang="en-US" sz="1600" b="1" dirty="0" smtClean="0">
                <a:latin typeface="メイリオ" panose="020B0604030504040204" pitchFamily="50" charset="-128"/>
                <a:ea typeface="メイリオ" panose="020B0604030504040204" pitchFamily="50" charset="-128"/>
              </a:rPr>
              <a:t>です。</a:t>
            </a:r>
            <a:endParaRPr kumimoji="1" lang="en-US" altLang="ja-JP" sz="1600" b="1" dirty="0" smtClean="0">
              <a:latin typeface="メイリオ" panose="020B0604030504040204" pitchFamily="50" charset="-128"/>
              <a:ea typeface="メイリオ" panose="020B0604030504040204" pitchFamily="50" charset="-128"/>
            </a:endParaRPr>
          </a:p>
          <a:p>
            <a:r>
              <a:rPr kumimoji="1" lang="ja-JP" altLang="en-US" sz="1600" b="1" dirty="0" smtClean="0">
                <a:latin typeface="メイリオ" panose="020B0604030504040204" pitchFamily="50" charset="-128"/>
                <a:ea typeface="メイリオ" panose="020B0604030504040204" pitchFamily="50" charset="-128"/>
              </a:rPr>
              <a:t>「文京健康アプリ</a:t>
            </a:r>
            <a:r>
              <a:rPr kumimoji="1" lang="ja-JP" altLang="en-US" sz="1600" b="1" dirty="0" err="1" smtClean="0">
                <a:latin typeface="メイリオ" panose="020B0604030504040204" pitchFamily="50" charset="-128"/>
                <a:ea typeface="メイリオ" panose="020B0604030504040204" pitchFamily="50" charset="-128"/>
              </a:rPr>
              <a:t>ふ</a:t>
            </a:r>
            <a:r>
              <a:rPr kumimoji="1" lang="ja-JP" altLang="en-US" sz="1600" b="1" dirty="0" smtClean="0">
                <a:latin typeface="メイリオ" panose="020B0604030504040204" pitchFamily="50" charset="-128"/>
                <a:ea typeface="メイリオ" panose="020B0604030504040204" pitchFamily="50" charset="-128"/>
              </a:rPr>
              <a:t>ー</a:t>
            </a:r>
            <a:r>
              <a:rPr kumimoji="1" lang="ja-JP" altLang="en-US" sz="1600" b="1" dirty="0" err="1" smtClean="0">
                <a:latin typeface="メイリオ" panose="020B0604030504040204" pitchFamily="50" charset="-128"/>
                <a:ea typeface="メイリオ" panose="020B0604030504040204" pitchFamily="50" charset="-128"/>
              </a:rPr>
              <a:t>み</a:t>
            </a:r>
            <a:r>
              <a:rPr kumimoji="1" lang="ja-JP" altLang="en-US" sz="1600" b="1" dirty="0" smtClean="0">
                <a:latin typeface="メイリオ" panose="020B0604030504040204" pitchFamily="50" charset="-128"/>
                <a:ea typeface="メイリオ" panose="020B0604030504040204" pitchFamily="50" charset="-128"/>
              </a:rPr>
              <a:t>ー」の</a:t>
            </a:r>
            <a:endParaRPr kumimoji="1" lang="en-US" altLang="ja-JP" sz="1600" b="1" dirty="0" smtClean="0">
              <a:latin typeface="メイリオ" panose="020B0604030504040204" pitchFamily="50" charset="-128"/>
              <a:ea typeface="メイリオ" panose="020B0604030504040204" pitchFamily="50" charset="-128"/>
            </a:endParaRPr>
          </a:p>
          <a:p>
            <a:r>
              <a:rPr kumimoji="1" lang="ja-JP" altLang="en-US" sz="1600" b="1" dirty="0" smtClean="0">
                <a:latin typeface="メイリオ" panose="020B0604030504040204" pitchFamily="50" charset="-128"/>
                <a:ea typeface="メイリオ" panose="020B0604030504040204" pitchFamily="50" charset="-128"/>
              </a:rPr>
              <a:t>利用ができるようになりました。</a:t>
            </a:r>
            <a:endParaRPr kumimoji="1" lang="ja-JP" altLang="en-US" sz="16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8174981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700</TotalTime>
  <Words>632</Words>
  <Application>Microsoft Office PowerPoint</Application>
  <PresentationFormat>A4 210 x 297 mm</PresentationFormat>
  <Paragraphs>81</Paragraphs>
  <Slides>8</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8</vt:i4>
      </vt:variant>
    </vt:vector>
  </HeadingPairs>
  <TitlesOfParts>
    <vt:vector size="15" baseType="lpstr">
      <vt:lpstr>メイリオ</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内田 絵理</dc:creator>
  <cp:lastModifiedBy>内田 絵理</cp:lastModifiedBy>
  <cp:revision>31</cp:revision>
  <dcterms:created xsi:type="dcterms:W3CDTF">2025-07-02T07:32:34Z</dcterms:created>
  <dcterms:modified xsi:type="dcterms:W3CDTF">2025-10-22T06:46:53Z</dcterms:modified>
</cp:coreProperties>
</file>